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03" r:id="rId1"/>
    <p:sldMasterId id="2147483823" r:id="rId2"/>
    <p:sldMasterId id="2147483836" r:id="rId3"/>
    <p:sldMasterId id="2147483855" r:id="rId4"/>
    <p:sldMasterId id="2147483874" r:id="rId5"/>
  </p:sldMasterIdLst>
  <p:notesMasterIdLst>
    <p:notesMasterId r:id="rId77"/>
  </p:notesMasterIdLst>
  <p:sldIdLst>
    <p:sldId id="651" r:id="rId6"/>
    <p:sldId id="923" r:id="rId7"/>
    <p:sldId id="944" r:id="rId8"/>
    <p:sldId id="750" r:id="rId9"/>
    <p:sldId id="817" r:id="rId10"/>
    <p:sldId id="970" r:id="rId11"/>
    <p:sldId id="971" r:id="rId12"/>
    <p:sldId id="972" r:id="rId13"/>
    <p:sldId id="973" r:id="rId14"/>
    <p:sldId id="867" r:id="rId15"/>
    <p:sldId id="885" r:id="rId16"/>
    <p:sldId id="974" r:id="rId17"/>
    <p:sldId id="1050" r:id="rId18"/>
    <p:sldId id="975" r:id="rId19"/>
    <p:sldId id="1051" r:id="rId20"/>
    <p:sldId id="986" r:id="rId21"/>
    <p:sldId id="987" r:id="rId22"/>
    <p:sldId id="988" r:id="rId23"/>
    <p:sldId id="989" r:id="rId24"/>
    <p:sldId id="866" r:id="rId25"/>
    <p:sldId id="652" r:id="rId26"/>
    <p:sldId id="901" r:id="rId27"/>
    <p:sldId id="902" r:id="rId28"/>
    <p:sldId id="759" r:id="rId29"/>
    <p:sldId id="760" r:id="rId30"/>
    <p:sldId id="761" r:id="rId31"/>
    <p:sldId id="990" r:id="rId32"/>
    <p:sldId id="1031" r:id="rId33"/>
    <p:sldId id="942" r:id="rId34"/>
    <p:sldId id="855" r:id="rId35"/>
    <p:sldId id="854" r:id="rId36"/>
    <p:sldId id="870" r:id="rId37"/>
    <p:sldId id="869" r:id="rId38"/>
    <p:sldId id="738" r:id="rId39"/>
    <p:sldId id="976" r:id="rId40"/>
    <p:sldId id="977" r:id="rId41"/>
    <p:sldId id="978" r:id="rId42"/>
    <p:sldId id="979" r:id="rId43"/>
    <p:sldId id="980" r:id="rId44"/>
    <p:sldId id="1015" r:id="rId45"/>
    <p:sldId id="1036" r:id="rId46"/>
    <p:sldId id="981" r:id="rId47"/>
    <p:sldId id="982" r:id="rId48"/>
    <p:sldId id="815" r:id="rId49"/>
    <p:sldId id="835" r:id="rId50"/>
    <p:sldId id="1032" r:id="rId51"/>
    <p:sldId id="1042" r:id="rId52"/>
    <p:sldId id="984" r:id="rId53"/>
    <p:sldId id="993" r:id="rId54"/>
    <p:sldId id="1033" r:id="rId55"/>
    <p:sldId id="1041" r:id="rId56"/>
    <p:sldId id="994" r:id="rId57"/>
    <p:sldId id="995" r:id="rId58"/>
    <p:sldId id="771" r:id="rId59"/>
    <p:sldId id="1038" r:id="rId60"/>
    <p:sldId id="1039" r:id="rId61"/>
    <p:sldId id="1020" r:id="rId62"/>
    <p:sldId id="1021" r:id="rId63"/>
    <p:sldId id="1022" r:id="rId64"/>
    <p:sldId id="1023" r:id="rId65"/>
    <p:sldId id="1028" r:id="rId66"/>
    <p:sldId id="1014" r:id="rId67"/>
    <p:sldId id="1048" r:id="rId68"/>
    <p:sldId id="1049" r:id="rId69"/>
    <p:sldId id="1044" r:id="rId70"/>
    <p:sldId id="1045" r:id="rId71"/>
    <p:sldId id="1046" r:id="rId72"/>
    <p:sldId id="1047" r:id="rId73"/>
    <p:sldId id="832" r:id="rId74"/>
    <p:sldId id="939" r:id="rId75"/>
    <p:sldId id="1043" r:id="rId7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955"/>
    <p:restoredTop sz="92669"/>
  </p:normalViewPr>
  <p:slideViewPr>
    <p:cSldViewPr snapToGrid="0" snapToObjects="1">
      <p:cViewPr>
        <p:scale>
          <a:sx n="122" d="100"/>
          <a:sy n="122" d="100"/>
        </p:scale>
        <p:origin x="144" y="0"/>
      </p:cViewPr>
      <p:guideLst/>
    </p:cSldViewPr>
  </p:slideViewPr>
  <p:notesTextViewPr>
    <p:cViewPr>
      <p:scale>
        <a:sx n="1" d="1"/>
        <a:sy n="1" d="1"/>
      </p:scale>
      <p:origin x="0" y="0"/>
    </p:cViewPr>
  </p:notesTextViewPr>
  <p:sorterViewPr>
    <p:cViewPr>
      <p:scale>
        <a:sx n="137" d="100"/>
        <a:sy n="137" d="100"/>
      </p:scale>
      <p:origin x="0" y="0"/>
    </p:cViewPr>
  </p:sorterViewPr>
  <p:notesViewPr>
    <p:cSldViewPr snapToGrid="0" snapToObjects="1">
      <p:cViewPr varScale="1">
        <p:scale>
          <a:sx n="85" d="100"/>
          <a:sy n="85" d="100"/>
        </p:scale>
        <p:origin x="3424"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63" Type="http://schemas.openxmlformats.org/officeDocument/2006/relationships/slide" Target="slides/slide58.xml"/><Relationship Id="rId64" Type="http://schemas.openxmlformats.org/officeDocument/2006/relationships/slide" Target="slides/slide59.xml"/><Relationship Id="rId65" Type="http://schemas.openxmlformats.org/officeDocument/2006/relationships/slide" Target="slides/slide60.xml"/><Relationship Id="rId66" Type="http://schemas.openxmlformats.org/officeDocument/2006/relationships/slide" Target="slides/slide61.xml"/><Relationship Id="rId67" Type="http://schemas.openxmlformats.org/officeDocument/2006/relationships/slide" Target="slides/slide62.xml"/><Relationship Id="rId68" Type="http://schemas.openxmlformats.org/officeDocument/2006/relationships/slide" Target="slides/slide63.xml"/><Relationship Id="rId69" Type="http://schemas.openxmlformats.org/officeDocument/2006/relationships/slide" Target="slides/slide64.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slide" Target="slides/slide49.xml"/><Relationship Id="rId55" Type="http://schemas.openxmlformats.org/officeDocument/2006/relationships/slide" Target="slides/slide50.xml"/><Relationship Id="rId56" Type="http://schemas.openxmlformats.org/officeDocument/2006/relationships/slide" Target="slides/slide51.xml"/><Relationship Id="rId57" Type="http://schemas.openxmlformats.org/officeDocument/2006/relationships/slide" Target="slides/slide52.xml"/><Relationship Id="rId58" Type="http://schemas.openxmlformats.org/officeDocument/2006/relationships/slide" Target="slides/slide53.xml"/><Relationship Id="rId59" Type="http://schemas.openxmlformats.org/officeDocument/2006/relationships/slide" Target="slides/slide5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80" Type="http://schemas.openxmlformats.org/officeDocument/2006/relationships/theme" Target="theme/theme1.xml"/><Relationship Id="rId81" Type="http://schemas.openxmlformats.org/officeDocument/2006/relationships/tableStyles" Target="tableStyles.xml"/><Relationship Id="rId70" Type="http://schemas.openxmlformats.org/officeDocument/2006/relationships/slide" Target="slides/slide65.xml"/><Relationship Id="rId71" Type="http://schemas.openxmlformats.org/officeDocument/2006/relationships/slide" Target="slides/slide66.xml"/><Relationship Id="rId72" Type="http://schemas.openxmlformats.org/officeDocument/2006/relationships/slide" Target="slides/slide67.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73" Type="http://schemas.openxmlformats.org/officeDocument/2006/relationships/slide" Target="slides/slide68.xml"/><Relationship Id="rId74" Type="http://schemas.openxmlformats.org/officeDocument/2006/relationships/slide" Target="slides/slide69.xml"/><Relationship Id="rId75" Type="http://schemas.openxmlformats.org/officeDocument/2006/relationships/slide" Target="slides/slide70.xml"/><Relationship Id="rId76" Type="http://schemas.openxmlformats.org/officeDocument/2006/relationships/slide" Target="slides/slide71.xml"/><Relationship Id="rId77" Type="http://schemas.openxmlformats.org/officeDocument/2006/relationships/notesMaster" Target="notesMasters/notesMaster1.xml"/><Relationship Id="rId78" Type="http://schemas.openxmlformats.org/officeDocument/2006/relationships/presProps" Target="presProps.xml"/><Relationship Id="rId79" Type="http://schemas.openxmlformats.org/officeDocument/2006/relationships/viewProps" Target="viewProps.xml"/><Relationship Id="rId60" Type="http://schemas.openxmlformats.org/officeDocument/2006/relationships/slide" Target="slides/slide55.xml"/><Relationship Id="rId61" Type="http://schemas.openxmlformats.org/officeDocument/2006/relationships/slide" Target="slides/slide56.xml"/><Relationship Id="rId62" Type="http://schemas.openxmlformats.org/officeDocument/2006/relationships/slide" Target="slides/slide57.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smtClean="0"/>
            <a:t>Read and/or</a:t>
          </a:r>
          <a:r>
            <a:rPr lang="en-US" baseline="0" dirty="0" smtClean="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smtClean="0"/>
            <a:t>Talk</a:t>
          </a:r>
          <a:r>
            <a:rPr lang="en-US" baseline="0" dirty="0" smtClean="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smtClean="0"/>
            <a:t>Write about it</a:t>
          </a:r>
          <a:endParaRPr lang="en-US" dirty="0"/>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8CDC78E7-BE6D-0B4D-B4A5-06DF471ED12C}" type="presOf" srcId="{62728B36-285D-1041-8245-6EF312590895}" destId="{BAB21BB3-A0F9-B840-9715-1FC76155B0B8}" srcOrd="0" destOrd="0" presId="urn:microsoft.com/office/officeart/2009/layout/CircleArrowProcess"/>
    <dgm:cxn modelId="{687F490B-C1AC-114F-8553-DE0430E5E66B}" type="presOf" srcId="{83844E56-9B84-1F4C-96F3-9E6AED045B69}" destId="{FC40E305-E0DF-C244-8548-A4A2C9105ABA}" srcOrd="0" destOrd="0" presId="urn:microsoft.com/office/officeart/2009/layout/CircleArrowProcess"/>
    <dgm:cxn modelId="{086F426F-115F-884C-93DA-D00E92768C57}" type="presOf" srcId="{C85933CD-E604-D64F-8627-A0B9CE3C3497}" destId="{8003497E-EE36-774C-935C-D3CA34D3025F}" srcOrd="0" destOrd="0" presId="urn:microsoft.com/office/officeart/2009/layout/CircleArrowProcess"/>
    <dgm:cxn modelId="{757C55FA-5F31-5E4D-A3AD-679F053D5FD3}" srcId="{83844E56-9B84-1F4C-96F3-9E6AED045B69}" destId="{2D113853-31D9-F64D-BA31-772C5BED6AAC}" srcOrd="2" destOrd="0" parTransId="{95300E27-42E9-054B-ABD5-D7800A91EB51}" sibTransId="{332FBC84-523D-C941-9275-D9ABE95D904D}"/>
    <dgm:cxn modelId="{1970A5C8-ADB5-C145-B72C-9788ACFC6E2B}" type="presOf" srcId="{2D113853-31D9-F64D-BA31-772C5BED6AAC}" destId="{514E6B65-CDE9-034E-9F21-0E51BCCCAB80}" srcOrd="0" destOrd="0" presId="urn:microsoft.com/office/officeart/2009/layout/CircleArrowProcess"/>
    <dgm:cxn modelId="{C6A02BCE-FDB7-514E-A9F0-147ECC54F0D6}" srcId="{83844E56-9B84-1F4C-96F3-9E6AED045B69}" destId="{C85933CD-E604-D64F-8627-A0B9CE3C3497}" srcOrd="1" destOrd="0" parTransId="{853D9F85-F729-7342-9199-0912C49807D1}" sibTransId="{FA60CAD0-D929-2E4E-9A63-24D6B2E55E16}"/>
    <dgm:cxn modelId="{C0131CB6-4997-724E-89F6-B45A3D0A806D}" srcId="{83844E56-9B84-1F4C-96F3-9E6AED045B69}" destId="{62728B36-285D-1041-8245-6EF312590895}" srcOrd="0" destOrd="0" parTransId="{B7E05F71-4441-594B-9FFE-D143BD29F62F}" sibTransId="{8BB41EDE-C564-684F-8179-6E2F4D9BA624}"/>
    <dgm:cxn modelId="{C1983321-A120-264F-AB22-04ABDE2427A1}" type="presParOf" srcId="{FC40E305-E0DF-C244-8548-A4A2C9105ABA}" destId="{25429000-11BF-5949-B877-FA064F85D68A}" srcOrd="0" destOrd="0" presId="urn:microsoft.com/office/officeart/2009/layout/CircleArrowProcess"/>
    <dgm:cxn modelId="{E6E3262A-5BCD-5C47-A20B-602BA79C3AF2}" type="presParOf" srcId="{25429000-11BF-5949-B877-FA064F85D68A}" destId="{F003F09D-0DD9-464D-B63C-6ADC8A4410B3}" srcOrd="0" destOrd="0" presId="urn:microsoft.com/office/officeart/2009/layout/CircleArrowProcess"/>
    <dgm:cxn modelId="{7DB3488D-9832-BE40-A022-4F7BBBD08D4F}" type="presParOf" srcId="{FC40E305-E0DF-C244-8548-A4A2C9105ABA}" destId="{BAB21BB3-A0F9-B840-9715-1FC76155B0B8}" srcOrd="1" destOrd="0" presId="urn:microsoft.com/office/officeart/2009/layout/CircleArrowProcess"/>
    <dgm:cxn modelId="{BCA50310-96E4-8544-83AD-E7DD583E8E24}" type="presParOf" srcId="{FC40E305-E0DF-C244-8548-A4A2C9105ABA}" destId="{52557BCD-7463-5444-8B0E-9D76B4130D1E}" srcOrd="2" destOrd="0" presId="urn:microsoft.com/office/officeart/2009/layout/CircleArrowProcess"/>
    <dgm:cxn modelId="{92DF35D3-FF62-DA46-84F0-891F45F7A0C9}" type="presParOf" srcId="{52557BCD-7463-5444-8B0E-9D76B4130D1E}" destId="{1E86620D-846F-6741-A45E-18D834F1DF08}" srcOrd="0" destOrd="0" presId="urn:microsoft.com/office/officeart/2009/layout/CircleArrowProcess"/>
    <dgm:cxn modelId="{43CF9F68-1AD1-5C4E-AAC6-5E39E427D3B7}" type="presParOf" srcId="{FC40E305-E0DF-C244-8548-A4A2C9105ABA}" destId="{8003497E-EE36-774C-935C-D3CA34D3025F}" srcOrd="3" destOrd="0" presId="urn:microsoft.com/office/officeart/2009/layout/CircleArrowProcess"/>
    <dgm:cxn modelId="{3F485A17-A793-BA42-BFD4-223CC111F02C}" type="presParOf" srcId="{FC40E305-E0DF-C244-8548-A4A2C9105ABA}" destId="{40A59447-4FE0-A645-B08E-131F78D3659D}" srcOrd="4" destOrd="0" presId="urn:microsoft.com/office/officeart/2009/layout/CircleArrowProcess"/>
    <dgm:cxn modelId="{4E981479-172B-7D43-9E82-5FD6B6D25954}" type="presParOf" srcId="{40A59447-4FE0-A645-B08E-131F78D3659D}" destId="{657DC6E9-F4D5-DC4A-A75B-7281836DEFFA}" srcOrd="0" destOrd="0" presId="urn:microsoft.com/office/officeart/2009/layout/CircleArrowProcess"/>
    <dgm:cxn modelId="{C11AF893-0EA1-BE4A-9000-60C89EF9CC85}"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smtClean="0"/>
            <a:t>Read and/or</a:t>
          </a:r>
          <a:r>
            <a:rPr lang="en-US" baseline="0" dirty="0" smtClean="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smtClean="0"/>
            <a:t>Talk</a:t>
          </a:r>
          <a:r>
            <a:rPr lang="en-US" baseline="0" dirty="0" smtClean="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smtClean="0"/>
            <a:t>Write about it</a:t>
          </a:r>
          <a:endParaRPr lang="en-US" dirty="0"/>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C6A02BCE-FDB7-514E-A9F0-147ECC54F0D6}" srcId="{83844E56-9B84-1F4C-96F3-9E6AED045B69}" destId="{C85933CD-E604-D64F-8627-A0B9CE3C3497}" srcOrd="1" destOrd="0" parTransId="{853D9F85-F729-7342-9199-0912C49807D1}" sibTransId="{FA60CAD0-D929-2E4E-9A63-24D6B2E55E16}"/>
    <dgm:cxn modelId="{AC2199F6-BD69-694C-A2F4-3C36874FE7A6}" type="presOf" srcId="{2D113853-31D9-F64D-BA31-772C5BED6AAC}" destId="{514E6B65-CDE9-034E-9F21-0E51BCCCAB80}" srcOrd="0" destOrd="0" presId="urn:microsoft.com/office/officeart/2009/layout/CircleArrowProcess"/>
    <dgm:cxn modelId="{C0131CB6-4997-724E-89F6-B45A3D0A806D}" srcId="{83844E56-9B84-1F4C-96F3-9E6AED045B69}" destId="{62728B36-285D-1041-8245-6EF312590895}" srcOrd="0" destOrd="0" parTransId="{B7E05F71-4441-594B-9FFE-D143BD29F62F}" sibTransId="{8BB41EDE-C564-684F-8179-6E2F4D9BA624}"/>
    <dgm:cxn modelId="{09B6BCC4-E97C-6348-B7B7-3F063625ECD9}" type="presOf" srcId="{62728B36-285D-1041-8245-6EF312590895}" destId="{BAB21BB3-A0F9-B840-9715-1FC76155B0B8}" srcOrd="0" destOrd="0" presId="urn:microsoft.com/office/officeart/2009/layout/CircleArrowProcess"/>
    <dgm:cxn modelId="{757C55FA-5F31-5E4D-A3AD-679F053D5FD3}" srcId="{83844E56-9B84-1F4C-96F3-9E6AED045B69}" destId="{2D113853-31D9-F64D-BA31-772C5BED6AAC}" srcOrd="2" destOrd="0" parTransId="{95300E27-42E9-054B-ABD5-D7800A91EB51}" sibTransId="{332FBC84-523D-C941-9275-D9ABE95D904D}"/>
    <dgm:cxn modelId="{F4C9CEBE-24C3-7E44-92A5-A49A505D3978}" type="presOf" srcId="{C85933CD-E604-D64F-8627-A0B9CE3C3497}" destId="{8003497E-EE36-774C-935C-D3CA34D3025F}" srcOrd="0" destOrd="0" presId="urn:microsoft.com/office/officeart/2009/layout/CircleArrowProcess"/>
    <dgm:cxn modelId="{03E0A432-99C8-7C46-AE1D-0EEB4743D942}" type="presOf" srcId="{83844E56-9B84-1F4C-96F3-9E6AED045B69}" destId="{FC40E305-E0DF-C244-8548-A4A2C9105ABA}" srcOrd="0" destOrd="0" presId="urn:microsoft.com/office/officeart/2009/layout/CircleArrowProcess"/>
    <dgm:cxn modelId="{54739826-89F6-A548-A3E7-2418F1418363}" type="presParOf" srcId="{FC40E305-E0DF-C244-8548-A4A2C9105ABA}" destId="{25429000-11BF-5949-B877-FA064F85D68A}" srcOrd="0" destOrd="0" presId="urn:microsoft.com/office/officeart/2009/layout/CircleArrowProcess"/>
    <dgm:cxn modelId="{DD8B022A-06C6-3043-A0B5-7A2D746C3B8C}" type="presParOf" srcId="{25429000-11BF-5949-B877-FA064F85D68A}" destId="{F003F09D-0DD9-464D-B63C-6ADC8A4410B3}" srcOrd="0" destOrd="0" presId="urn:microsoft.com/office/officeart/2009/layout/CircleArrowProcess"/>
    <dgm:cxn modelId="{014DBE3C-BF53-0E4C-ABEB-1E828785CBF5}" type="presParOf" srcId="{FC40E305-E0DF-C244-8548-A4A2C9105ABA}" destId="{BAB21BB3-A0F9-B840-9715-1FC76155B0B8}" srcOrd="1" destOrd="0" presId="urn:microsoft.com/office/officeart/2009/layout/CircleArrowProcess"/>
    <dgm:cxn modelId="{E72028B6-B6E7-E94B-A355-799C44DD519F}" type="presParOf" srcId="{FC40E305-E0DF-C244-8548-A4A2C9105ABA}" destId="{52557BCD-7463-5444-8B0E-9D76B4130D1E}" srcOrd="2" destOrd="0" presId="urn:microsoft.com/office/officeart/2009/layout/CircleArrowProcess"/>
    <dgm:cxn modelId="{D594D65A-31F9-3648-8892-149F07479D15}" type="presParOf" srcId="{52557BCD-7463-5444-8B0E-9D76B4130D1E}" destId="{1E86620D-846F-6741-A45E-18D834F1DF08}" srcOrd="0" destOrd="0" presId="urn:microsoft.com/office/officeart/2009/layout/CircleArrowProcess"/>
    <dgm:cxn modelId="{8C689C43-2607-9948-831B-FE476EDDC9C2}" type="presParOf" srcId="{FC40E305-E0DF-C244-8548-A4A2C9105ABA}" destId="{8003497E-EE36-774C-935C-D3CA34D3025F}" srcOrd="3" destOrd="0" presId="urn:microsoft.com/office/officeart/2009/layout/CircleArrowProcess"/>
    <dgm:cxn modelId="{4780A0CE-FEBE-0B4F-88B8-78552BA0382B}" type="presParOf" srcId="{FC40E305-E0DF-C244-8548-A4A2C9105ABA}" destId="{40A59447-4FE0-A645-B08E-131F78D3659D}" srcOrd="4" destOrd="0" presId="urn:microsoft.com/office/officeart/2009/layout/CircleArrowProcess"/>
    <dgm:cxn modelId="{4FE64E3D-38A9-3A4C-9C62-74DADB799676}" type="presParOf" srcId="{40A59447-4FE0-A645-B08E-131F78D3659D}" destId="{657DC6E9-F4D5-DC4A-A75B-7281836DEFFA}" srcOrd="0" destOrd="0" presId="urn:microsoft.com/office/officeart/2009/layout/CircleArrowProcess"/>
    <dgm:cxn modelId="{3943355D-E1D1-DF40-9424-14B557C96F1A}"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628067" y="0"/>
          <a:ext cx="2520786" cy="252117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496410" y="1203585"/>
          <a:ext cx="2609602" cy="65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Read and/or</a:t>
          </a:r>
          <a:r>
            <a:rPr lang="en-US" sz="2200" kern="1200" baseline="0" dirty="0" smtClean="0"/>
            <a:t> listen 	</a:t>
          </a:r>
          <a:endParaRPr lang="en-US" sz="2200" kern="1200" dirty="0"/>
        </a:p>
      </dsp:txBody>
      <dsp:txXfrm>
        <a:off x="2496410" y="1203585"/>
        <a:ext cx="2609602" cy="658546"/>
      </dsp:txXfrm>
    </dsp:sp>
    <dsp:sp modelId="{1E86620D-846F-6741-A45E-18D834F1DF08}">
      <dsp:nvSpPr>
        <dsp:cNvPr id="0" name=""/>
        <dsp:cNvSpPr/>
      </dsp:nvSpPr>
      <dsp:spPr>
        <a:xfrm>
          <a:off x="1927928" y="1448599"/>
          <a:ext cx="2520786" cy="252117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431487" y="2335026"/>
          <a:ext cx="2291505" cy="788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Talk</a:t>
          </a:r>
          <a:r>
            <a:rPr lang="en-US" sz="2200" kern="1200" baseline="0" dirty="0" smtClean="0"/>
            <a:t> about it	</a:t>
          </a:r>
          <a:endParaRPr lang="en-US" sz="2200" kern="1200" dirty="0"/>
        </a:p>
      </dsp:txBody>
      <dsp:txXfrm>
        <a:off x="2431487" y="2335026"/>
        <a:ext cx="2291505" cy="788119"/>
      </dsp:txXfrm>
    </dsp:sp>
    <dsp:sp modelId="{657DC6E9-F4D5-DC4A-A75B-7281836DEFFA}">
      <dsp:nvSpPr>
        <dsp:cNvPr id="0" name=""/>
        <dsp:cNvSpPr/>
      </dsp:nvSpPr>
      <dsp:spPr>
        <a:xfrm>
          <a:off x="2807481" y="3070548"/>
          <a:ext cx="2165746" cy="2166614"/>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3188558" y="3826271"/>
          <a:ext cx="1400752" cy="700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Write about it</a:t>
          </a:r>
          <a:endParaRPr lang="en-US" sz="2200" kern="1200" dirty="0"/>
        </a:p>
      </dsp:txBody>
      <dsp:txXfrm>
        <a:off x="3188558" y="3826271"/>
        <a:ext cx="1400752" cy="70020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628067" y="0"/>
          <a:ext cx="2520786" cy="252117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496410" y="1203585"/>
          <a:ext cx="2609602" cy="65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Read and/or</a:t>
          </a:r>
          <a:r>
            <a:rPr lang="en-US" sz="2200" kern="1200" baseline="0" dirty="0" smtClean="0"/>
            <a:t> listen 	</a:t>
          </a:r>
          <a:endParaRPr lang="en-US" sz="2200" kern="1200" dirty="0"/>
        </a:p>
      </dsp:txBody>
      <dsp:txXfrm>
        <a:off x="2496410" y="1203585"/>
        <a:ext cx="2609602" cy="658546"/>
      </dsp:txXfrm>
    </dsp:sp>
    <dsp:sp modelId="{1E86620D-846F-6741-A45E-18D834F1DF08}">
      <dsp:nvSpPr>
        <dsp:cNvPr id="0" name=""/>
        <dsp:cNvSpPr/>
      </dsp:nvSpPr>
      <dsp:spPr>
        <a:xfrm>
          <a:off x="1927928" y="1448599"/>
          <a:ext cx="2520786" cy="252117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431487" y="2335026"/>
          <a:ext cx="2291505" cy="788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Talk</a:t>
          </a:r>
          <a:r>
            <a:rPr lang="en-US" sz="2200" kern="1200" baseline="0" dirty="0" smtClean="0"/>
            <a:t> about it	</a:t>
          </a:r>
          <a:endParaRPr lang="en-US" sz="2200" kern="1200" dirty="0"/>
        </a:p>
      </dsp:txBody>
      <dsp:txXfrm>
        <a:off x="2431487" y="2335026"/>
        <a:ext cx="2291505" cy="788119"/>
      </dsp:txXfrm>
    </dsp:sp>
    <dsp:sp modelId="{657DC6E9-F4D5-DC4A-A75B-7281836DEFFA}">
      <dsp:nvSpPr>
        <dsp:cNvPr id="0" name=""/>
        <dsp:cNvSpPr/>
      </dsp:nvSpPr>
      <dsp:spPr>
        <a:xfrm>
          <a:off x="2807481" y="3070548"/>
          <a:ext cx="2165746" cy="2166614"/>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3188558" y="3826271"/>
          <a:ext cx="1400752" cy="700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Write about it</a:t>
          </a:r>
          <a:endParaRPr lang="en-US" sz="2200" kern="1200" dirty="0"/>
        </a:p>
      </dsp:txBody>
      <dsp:txXfrm>
        <a:off x="3188558" y="3826271"/>
        <a:ext cx="1400752" cy="700208"/>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C1D8CF-BB5C-0E49-B7F6-8B5F78F24BF5}" type="datetimeFigureOut">
              <a:rPr lang="en-US" smtClean="0"/>
              <a:t>2/13/18</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2829D9-7160-FB45-8C46-0EDD3E4336A5}" type="slidenum">
              <a:rPr lang="en-US" smtClean="0"/>
              <a:t>‹#›</a:t>
            </a:fld>
            <a:endParaRPr lang="en-US" dirty="0"/>
          </a:p>
        </p:txBody>
      </p:sp>
    </p:spTree>
    <p:extLst>
      <p:ext uri="{BB962C8B-B14F-4D97-AF65-F5344CB8AC3E}">
        <p14:creationId xmlns:p14="http://schemas.microsoft.com/office/powerpoint/2010/main" val="1039238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a:t>
            </a:fld>
            <a:endParaRPr lang="en-US" dirty="0"/>
          </a:p>
        </p:txBody>
      </p:sp>
    </p:spTree>
    <p:extLst>
      <p:ext uri="{BB962C8B-B14F-4D97-AF65-F5344CB8AC3E}">
        <p14:creationId xmlns:p14="http://schemas.microsoft.com/office/powerpoint/2010/main" val="9231326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5859FB02-F2A4-7642-98DD-F257CCA4928C}" type="slidenum">
              <a:rPr lang="en-US" altLang="x-none" sz="1200"/>
              <a:pPr/>
              <a:t>19</a:t>
            </a:fld>
            <a:endParaRPr lang="en-US" altLang="x-none" sz="1200"/>
          </a:p>
        </p:txBody>
      </p:sp>
      <p:sp>
        <p:nvSpPr>
          <p:cNvPr id="43011" name="Rectangle 2"/>
          <p:cNvSpPr>
            <a:spLocks noGrp="1" noRot="1" noChangeAspect="1" noChangeArrowheads="1"/>
          </p:cNvSpPr>
          <p:nvPr>
            <p:ph type="sldImg"/>
          </p:nvPr>
        </p:nvSpPr>
        <p:spPr>
          <a:solidFill>
            <a:srgbClr val="FFFFFF"/>
          </a:solidFill>
          <a:ln/>
        </p:spPr>
      </p:sp>
      <p:sp>
        <p:nvSpPr>
          <p:cNvPr id="4301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5779222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D88FC7C3-AD8F-7F4B-8FC7-AA2F93650990}" type="slidenum">
              <a:rPr lang="en-US">
                <a:latin typeface="Arial" pitchFamily="-106" charset="0"/>
                <a:ea typeface="ＭＳ Ｐゴシック" pitchFamily="-106" charset="-128"/>
                <a:cs typeface="ＭＳ Ｐゴシック" pitchFamily="-106" charset="-128"/>
              </a:rPr>
              <a:pPr/>
              <a:t>20</a:t>
            </a:fld>
            <a:endParaRPr lang="en-US">
              <a:latin typeface="Arial" pitchFamily="-106" charset="0"/>
              <a:ea typeface="ＭＳ Ｐゴシック" pitchFamily="-106" charset="-128"/>
              <a:cs typeface="ＭＳ Ｐゴシック" pitchFamily="-106" charset="-128"/>
            </a:endParaRPr>
          </a:p>
        </p:txBody>
      </p:sp>
      <p:sp>
        <p:nvSpPr>
          <p:cNvPr id="82947" name="Rectangle 2"/>
          <p:cNvSpPr>
            <a:spLocks noGrp="1" noRot="1" noChangeAspect="1" noChangeArrowheads="1"/>
          </p:cNvSpPr>
          <p:nvPr>
            <p:ph type="sldImg"/>
          </p:nvPr>
        </p:nvSpPr>
        <p:spPr>
          <a:solidFill>
            <a:srgbClr val="FFFFFF"/>
          </a:solidFill>
          <a:ln/>
        </p:spPr>
      </p:sp>
      <p:sp>
        <p:nvSpPr>
          <p:cNvPr id="8294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106" charset="0"/>
                <a:ea typeface="ＭＳ Ｐゴシック" pitchFamily="-106" charset="-128"/>
                <a:cs typeface="ＭＳ Ｐゴシック" pitchFamily="-106" charset="-128"/>
              </a:rPr>
              <a:t>The new format doesn’t take any more time, time is just used much differently…</a:t>
            </a:r>
          </a:p>
        </p:txBody>
      </p:sp>
      <p:sp>
        <p:nvSpPr>
          <p:cNvPr id="82949" name="Footer Placeholder 5"/>
          <p:cNvSpPr>
            <a:spLocks noGrp="1"/>
          </p:cNvSpPr>
          <p:nvPr>
            <p:ph type="ftr" sz="quarter" idx="4"/>
          </p:nvPr>
        </p:nvSpPr>
        <p:spPr>
          <a:noFill/>
        </p:spPr>
        <p:txBody>
          <a:bodyPr/>
          <a:lstStyle/>
          <a:p>
            <a:r>
              <a:rPr lang="en-US">
                <a:latin typeface="Arial" pitchFamily="-106" charset="0"/>
                <a:ea typeface="ＭＳ Ｐゴシック" pitchFamily="-106" charset="-128"/>
                <a:cs typeface="ＭＳ Ｐゴシック" pitchFamily="-106" charset="-128"/>
              </a:rPr>
              <a:t>L. Terrill</a:t>
            </a:r>
          </a:p>
        </p:txBody>
      </p:sp>
      <p:sp>
        <p:nvSpPr>
          <p:cNvPr id="82950" name="Header Placeholder 6"/>
          <p:cNvSpPr>
            <a:spLocks noGrp="1"/>
          </p:cNvSpPr>
          <p:nvPr>
            <p:ph type="hdr" sz="quarter"/>
          </p:nvPr>
        </p:nvSpPr>
        <p:spPr>
          <a:noFill/>
        </p:spPr>
        <p:txBody>
          <a:bodyPr/>
          <a:lstStyle/>
          <a:p>
            <a:r>
              <a:rPr lang="en-US">
                <a:latin typeface="Arial" pitchFamily="-106" charset="0"/>
                <a:ea typeface="ＭＳ Ｐゴシック" pitchFamily="-106" charset="-128"/>
                <a:cs typeface="ＭＳ Ｐゴシック" pitchFamily="-106" charset="-128"/>
              </a:rPr>
              <a:t>Curriculum Design</a:t>
            </a:r>
          </a:p>
        </p:txBody>
      </p:sp>
    </p:spTree>
    <p:extLst>
      <p:ext uri="{BB962C8B-B14F-4D97-AF65-F5344CB8AC3E}">
        <p14:creationId xmlns:p14="http://schemas.microsoft.com/office/powerpoint/2010/main" val="2093003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9801FD0F-0511-7441-984E-7158ED78EEE8}" type="slidenum">
              <a:rPr lang="en-US" altLang="x-none" sz="1200"/>
              <a:pPr/>
              <a:t>23</a:t>
            </a:fld>
            <a:endParaRPr lang="en-US" altLang="x-none" sz="1200"/>
          </a:p>
        </p:txBody>
      </p:sp>
      <p:sp>
        <p:nvSpPr>
          <p:cNvPr id="47107" name="Rectangle 2"/>
          <p:cNvSpPr>
            <a:spLocks noGrp="1" noRot="1" noChangeAspect="1" noChangeArrowheads="1"/>
          </p:cNvSpPr>
          <p:nvPr>
            <p:ph type="sldImg"/>
          </p:nvPr>
        </p:nvSpPr>
        <p:spPr>
          <a:solidFill>
            <a:srgbClr val="FFFFFF"/>
          </a:solidFill>
          <a:ln/>
        </p:spPr>
      </p:sp>
      <p:sp>
        <p:nvSpPr>
          <p:cNvPr id="4710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12672485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2A608692-DE7A-6748-B64E-218C2209A524}" type="slidenum">
              <a:rPr lang="en-US" altLang="x-none" sz="1200"/>
              <a:pPr/>
              <a:t>24</a:t>
            </a:fld>
            <a:endParaRPr lang="en-US" altLang="x-none" sz="1200"/>
          </a:p>
        </p:txBody>
      </p:sp>
      <p:sp>
        <p:nvSpPr>
          <p:cNvPr id="51203" name="Rectangle 2"/>
          <p:cNvSpPr>
            <a:spLocks noGrp="1" noRot="1" noChangeAspect="1" noChangeArrowheads="1"/>
          </p:cNvSpPr>
          <p:nvPr>
            <p:ph type="sldImg"/>
          </p:nvPr>
        </p:nvSpPr>
        <p:spPr>
          <a:solidFill>
            <a:srgbClr val="FFFFFF"/>
          </a:solidFill>
          <a:ln/>
        </p:spPr>
      </p:sp>
      <p:sp>
        <p:nvSpPr>
          <p:cNvPr id="5120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tLang="x-none"/>
              <a:t>Stress using guided active reading, read and make your choice, stop to survey how many chose which option, ask teachers to briefly discuss what the problem might be for this teacher</a:t>
            </a:r>
          </a:p>
        </p:txBody>
      </p:sp>
    </p:spTree>
    <p:extLst>
      <p:ext uri="{BB962C8B-B14F-4D97-AF65-F5344CB8AC3E}">
        <p14:creationId xmlns:p14="http://schemas.microsoft.com/office/powerpoint/2010/main" val="19502186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58716325-B5C8-9046-9BAE-6EF6757C834C}" type="slidenum">
              <a:rPr lang="en-US" altLang="x-none" sz="1200"/>
              <a:pPr/>
              <a:t>25</a:t>
            </a:fld>
            <a:endParaRPr lang="en-US" altLang="x-none" sz="1200"/>
          </a:p>
        </p:txBody>
      </p:sp>
      <p:sp>
        <p:nvSpPr>
          <p:cNvPr id="53251" name="Rectangle 2"/>
          <p:cNvSpPr>
            <a:spLocks noGrp="1" noRot="1" noChangeAspect="1" noChangeArrowheads="1"/>
          </p:cNvSpPr>
          <p:nvPr>
            <p:ph type="sldImg"/>
          </p:nvPr>
        </p:nvSpPr>
        <p:spPr>
          <a:solidFill>
            <a:srgbClr val="FFFFFF"/>
          </a:solidFill>
          <a:ln/>
        </p:spPr>
      </p:sp>
      <p:sp>
        <p:nvSpPr>
          <p:cNvPr id="5325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tLang="x-none"/>
              <a:t>Importance of knowing your goal, </a:t>
            </a:r>
          </a:p>
        </p:txBody>
      </p:sp>
    </p:spTree>
    <p:extLst>
      <p:ext uri="{BB962C8B-B14F-4D97-AF65-F5344CB8AC3E}">
        <p14:creationId xmlns:p14="http://schemas.microsoft.com/office/powerpoint/2010/main" val="3609317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4ECEB3AC-401E-064D-B9F0-1FEBBA72BAF2}" type="slidenum">
              <a:rPr lang="en-US" altLang="x-none" sz="1200"/>
              <a:pPr/>
              <a:t>26</a:t>
            </a:fld>
            <a:endParaRPr lang="en-US" altLang="x-none" sz="1200"/>
          </a:p>
        </p:txBody>
      </p:sp>
      <p:sp>
        <p:nvSpPr>
          <p:cNvPr id="55299" name="Rectangle 2"/>
          <p:cNvSpPr>
            <a:spLocks noGrp="1" noRot="1" noChangeAspect="1" noChangeArrowheads="1"/>
          </p:cNvSpPr>
          <p:nvPr>
            <p:ph type="sldImg"/>
          </p:nvPr>
        </p:nvSpPr>
        <p:spPr>
          <a:solidFill>
            <a:srgbClr val="FFFFFF"/>
          </a:solidFill>
          <a:ln/>
        </p:spPr>
      </p:sp>
      <p:sp>
        <p:nvSpPr>
          <p:cNvPr id="5530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10428711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27</a:t>
            </a:fld>
            <a:endParaRPr lang="en-US" dirty="0"/>
          </a:p>
        </p:txBody>
      </p:sp>
    </p:spTree>
    <p:extLst>
      <p:ext uri="{BB962C8B-B14F-4D97-AF65-F5344CB8AC3E}">
        <p14:creationId xmlns:p14="http://schemas.microsoft.com/office/powerpoint/2010/main" val="4155586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28</a:t>
            </a:fld>
            <a:endParaRPr lang="en-US" dirty="0"/>
          </a:p>
        </p:txBody>
      </p:sp>
    </p:spTree>
    <p:extLst>
      <p:ext uri="{BB962C8B-B14F-4D97-AF65-F5344CB8AC3E}">
        <p14:creationId xmlns:p14="http://schemas.microsoft.com/office/powerpoint/2010/main" val="877809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34</a:t>
            </a:fld>
            <a:endParaRPr lang="uk-UA"/>
          </a:p>
        </p:txBody>
      </p:sp>
    </p:spTree>
    <p:extLst>
      <p:ext uri="{BB962C8B-B14F-4D97-AF65-F5344CB8AC3E}">
        <p14:creationId xmlns:p14="http://schemas.microsoft.com/office/powerpoint/2010/main" val="7353274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Vol from Latin</a:t>
            </a:r>
            <a:r>
              <a:rPr lang="en-US" baseline="0"/>
              <a:t> – wish</a:t>
            </a:r>
          </a:p>
          <a:p>
            <a:r>
              <a:rPr lang="en-US" baseline="0"/>
              <a:t>Voldemort flight of death</a:t>
            </a:r>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42</a:t>
            </a:fld>
            <a:endParaRPr lang="en-US" dirty="0"/>
          </a:p>
        </p:txBody>
      </p:sp>
    </p:spTree>
    <p:extLst>
      <p:ext uri="{BB962C8B-B14F-4D97-AF65-F5344CB8AC3E}">
        <p14:creationId xmlns:p14="http://schemas.microsoft.com/office/powerpoint/2010/main" val="559134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00E48E-9BDC-B84C-8645-B889CCDDD1F1}" type="slidenum">
              <a:rPr lang="uk-UA"/>
              <a:pPr/>
              <a:t>3</a:t>
            </a:fld>
            <a:endParaRPr lang="uk-UA" dirty="0"/>
          </a:p>
        </p:txBody>
      </p:sp>
    </p:spTree>
    <p:extLst>
      <p:ext uri="{BB962C8B-B14F-4D97-AF65-F5344CB8AC3E}">
        <p14:creationId xmlns:p14="http://schemas.microsoft.com/office/powerpoint/2010/main" val="14663078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201DFE-2B0E-0E4F-A8D2-B4D0E8601B71}" type="slidenum">
              <a:rPr lang="uk-UA"/>
              <a:t>43</a:t>
            </a:fld>
            <a:endParaRPr lang="uk-UA"/>
          </a:p>
        </p:txBody>
      </p:sp>
    </p:spTree>
    <p:extLst>
      <p:ext uri="{BB962C8B-B14F-4D97-AF65-F5344CB8AC3E}">
        <p14:creationId xmlns:p14="http://schemas.microsoft.com/office/powerpoint/2010/main" val="16669296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44</a:t>
            </a:fld>
            <a:endParaRPr lang="uk-UA"/>
          </a:p>
        </p:txBody>
      </p:sp>
    </p:spTree>
    <p:extLst>
      <p:ext uri="{BB962C8B-B14F-4D97-AF65-F5344CB8AC3E}">
        <p14:creationId xmlns:p14="http://schemas.microsoft.com/office/powerpoint/2010/main" val="14204669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2F866B59-9C8E-F04A-B497-1F9C8B705337}" type="slidenum">
              <a:rPr lang="en-US" altLang="x-none" sz="1200"/>
              <a:pPr/>
              <a:t>46</a:t>
            </a:fld>
            <a:endParaRPr lang="en-US" altLang="x-none" sz="1200"/>
          </a:p>
        </p:txBody>
      </p:sp>
      <p:sp>
        <p:nvSpPr>
          <p:cNvPr id="57347" name="Rectangle 2"/>
          <p:cNvSpPr>
            <a:spLocks noGrp="1" noRot="1" noChangeAspect="1" noChangeArrowheads="1"/>
          </p:cNvSpPr>
          <p:nvPr>
            <p:ph type="sldImg"/>
          </p:nvPr>
        </p:nvSpPr>
        <p:spPr>
          <a:solidFill>
            <a:srgbClr val="FFFFFF"/>
          </a:solidFill>
          <a:ln/>
        </p:spPr>
      </p:sp>
      <p:sp>
        <p:nvSpPr>
          <p:cNvPr id="573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1539665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EF09D8-C5A2-0D44-AB45-B70CFFB8F60E}" type="slidenum">
              <a:rPr lang="en-US" altLang="en-US">
                <a:solidFill>
                  <a:prstClr val="black"/>
                </a:solidFill>
              </a:rPr>
              <a:pPr/>
              <a:t>49</a:t>
            </a:fld>
            <a:endParaRPr lang="en-US" altLang="en-US">
              <a:solidFill>
                <a:prstClr val="black"/>
              </a:solidFill>
            </a:endParaRPr>
          </a:p>
        </p:txBody>
      </p:sp>
      <p:sp>
        <p:nvSpPr>
          <p:cNvPr id="16384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6384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en-US"/>
              <a:t>Let’s look at reading strategies in the context of a novel. </a:t>
            </a:r>
          </a:p>
        </p:txBody>
      </p:sp>
    </p:spTree>
    <p:extLst>
      <p:ext uri="{BB962C8B-B14F-4D97-AF65-F5344CB8AC3E}">
        <p14:creationId xmlns:p14="http://schemas.microsoft.com/office/powerpoint/2010/main" val="11579184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2F866B59-9C8E-F04A-B497-1F9C8B705337}" type="slidenum">
              <a:rPr lang="en-US" altLang="x-none" sz="1200"/>
              <a:pPr/>
              <a:t>50</a:t>
            </a:fld>
            <a:endParaRPr lang="en-US" altLang="x-none" sz="1200"/>
          </a:p>
        </p:txBody>
      </p:sp>
      <p:sp>
        <p:nvSpPr>
          <p:cNvPr id="57347" name="Rectangle 2"/>
          <p:cNvSpPr>
            <a:spLocks noGrp="1" noRot="1" noChangeAspect="1" noChangeArrowheads="1"/>
          </p:cNvSpPr>
          <p:nvPr>
            <p:ph type="sldImg"/>
          </p:nvPr>
        </p:nvSpPr>
        <p:spPr>
          <a:solidFill>
            <a:srgbClr val="FFFFFF"/>
          </a:solidFill>
          <a:ln/>
        </p:spPr>
      </p:sp>
      <p:sp>
        <p:nvSpPr>
          <p:cNvPr id="573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1957626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E90FF0-A0F0-E640-BF5E-3B6820C08FB2}" type="slidenum">
              <a:rPr lang="en-US" altLang="en-US">
                <a:solidFill>
                  <a:prstClr val="black"/>
                </a:solidFill>
              </a:rPr>
              <a:pPr/>
              <a:t>52</a:t>
            </a:fld>
            <a:endParaRPr lang="en-US" altLang="en-US">
              <a:solidFill>
                <a:prstClr val="black"/>
              </a:solidFill>
            </a:endParaRPr>
          </a:p>
        </p:txBody>
      </p:sp>
      <p:sp>
        <p:nvSpPr>
          <p:cNvPr id="5529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529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extLst>
      <p:ext uri="{BB962C8B-B14F-4D97-AF65-F5344CB8AC3E}">
        <p14:creationId xmlns:p14="http://schemas.microsoft.com/office/powerpoint/2010/main" val="17511993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fld id="{D8B46183-BB02-1242-90B4-FAEEBE0B1C70}" type="slidenum">
              <a:rPr lang="en-US">
                <a:solidFill>
                  <a:prstClr val="black"/>
                </a:solidFill>
                <a:latin typeface="Arial" pitchFamily="-1" charset="0"/>
                <a:ea typeface="ＭＳ Ｐゴシック" pitchFamily="-1" charset="-128"/>
                <a:cs typeface="ＭＳ Ｐゴシック" pitchFamily="-1" charset="-128"/>
              </a:rPr>
              <a:pPr/>
              <a:t>53</a:t>
            </a:fld>
            <a:endParaRPr lang="en-US">
              <a:solidFill>
                <a:prstClr val="black"/>
              </a:solidFill>
              <a:latin typeface="Arial" pitchFamily="-1" charset="0"/>
              <a:ea typeface="ＭＳ Ｐゴシック" pitchFamily="-1" charset="-128"/>
              <a:cs typeface="ＭＳ Ｐゴシック" pitchFamily="-1" charset="-128"/>
            </a:endParaRPr>
          </a:p>
        </p:txBody>
      </p:sp>
      <p:sp>
        <p:nvSpPr>
          <p:cNvPr id="204803" name="Rectangle 2"/>
          <p:cNvSpPr>
            <a:spLocks noGrp="1" noRot="1" noChangeAspect="1" noChangeArrowheads="1"/>
          </p:cNvSpPr>
          <p:nvPr>
            <p:ph type="sldImg"/>
          </p:nvPr>
        </p:nvSpPr>
        <p:spPr>
          <a:solidFill>
            <a:srgbClr val="FFFFFF"/>
          </a:solidFill>
          <a:ln/>
        </p:spPr>
      </p:sp>
      <p:sp>
        <p:nvSpPr>
          <p:cNvPr id="20480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z="300">
                <a:solidFill>
                  <a:srgbClr val="000000"/>
                </a:solidFill>
                <a:latin typeface="Helvetica" pitchFamily="-1" charset="0"/>
                <a:ea typeface="ＭＳ Ｐゴシック" pitchFamily="-1" charset="-128"/>
                <a:cs typeface="ＭＳ Ｐゴシック" pitchFamily="-1" charset="-128"/>
              </a:rPr>
              <a:t>Trait Maps: Useful for getting students to work with new vocabulary, tends to force thinking to higher levels.</a:t>
            </a:r>
          </a:p>
        </p:txBody>
      </p:sp>
    </p:spTree>
    <p:extLst>
      <p:ext uri="{BB962C8B-B14F-4D97-AF65-F5344CB8AC3E}">
        <p14:creationId xmlns:p14="http://schemas.microsoft.com/office/powerpoint/2010/main" val="11130342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ADEDC074-BE36-EE44-92FC-7DCAD7ED5EAF}" type="slidenum">
              <a:rPr lang="en-US" altLang="x-none" sz="1200"/>
              <a:pPr/>
              <a:t>54</a:t>
            </a:fld>
            <a:endParaRPr lang="en-US" altLang="x-none" sz="1200"/>
          </a:p>
        </p:txBody>
      </p:sp>
      <p:sp>
        <p:nvSpPr>
          <p:cNvPr id="75779" name="Rectangle 2"/>
          <p:cNvSpPr>
            <a:spLocks noGrp="1" noRot="1" noChangeAspect="1" noChangeArrowheads="1"/>
          </p:cNvSpPr>
          <p:nvPr>
            <p:ph type="sldImg"/>
          </p:nvPr>
        </p:nvSpPr>
        <p:spPr>
          <a:solidFill>
            <a:srgbClr val="FFFFFF"/>
          </a:solidFill>
          <a:ln/>
        </p:spPr>
      </p:sp>
      <p:sp>
        <p:nvSpPr>
          <p:cNvPr id="7578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16763493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2E31D5BB-B003-884F-A8C1-59C49DAF1F0A}" type="slidenum">
              <a:rPr lang="en-US">
                <a:latin typeface="Arial" pitchFamily="-101" charset="0"/>
                <a:ea typeface="ＭＳ Ｐゴシック" pitchFamily="-101" charset="-128"/>
                <a:cs typeface="ＭＳ Ｐゴシック" pitchFamily="-101" charset="-128"/>
              </a:rPr>
              <a:pPr/>
              <a:t>57</a:t>
            </a:fld>
            <a:endParaRPr lang="en-US">
              <a:latin typeface="Arial" pitchFamily="-101" charset="0"/>
              <a:ea typeface="ＭＳ Ｐゴシック" pitchFamily="-101" charset="-128"/>
              <a:cs typeface="ＭＳ Ｐゴシック" pitchFamily="-101" charset="-128"/>
            </a:endParaRPr>
          </a:p>
        </p:txBody>
      </p:sp>
      <p:sp>
        <p:nvSpPr>
          <p:cNvPr id="140291" name="Rectangle 2"/>
          <p:cNvSpPr>
            <a:spLocks noGrp="1" noRot="1" noChangeAspect="1" noChangeArrowheads="1"/>
          </p:cNvSpPr>
          <p:nvPr>
            <p:ph type="sldImg"/>
          </p:nvPr>
        </p:nvSpPr>
        <p:spPr>
          <a:solidFill>
            <a:srgbClr val="FFFFFF"/>
          </a:solidFill>
          <a:ln/>
        </p:spPr>
      </p:sp>
      <p:sp>
        <p:nvSpPr>
          <p:cNvPr id="14029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1" charset="0"/>
              <a:ea typeface="ＭＳ Ｐゴシック" pitchFamily="-101" charset="-128"/>
              <a:cs typeface="ＭＳ Ｐゴシック" pitchFamily="-101" charset="-128"/>
            </a:endParaRPr>
          </a:p>
        </p:txBody>
      </p:sp>
      <p:sp>
        <p:nvSpPr>
          <p:cNvPr id="140293" name="Footer Placeholder 5"/>
          <p:cNvSpPr>
            <a:spLocks noGrp="1"/>
          </p:cNvSpPr>
          <p:nvPr>
            <p:ph type="ftr" sz="quarter" idx="4"/>
          </p:nvPr>
        </p:nvSpPr>
        <p:spPr>
          <a:noFill/>
        </p:spPr>
        <p:txBody>
          <a:bodyPr/>
          <a:lstStyle/>
          <a:p>
            <a:r>
              <a:rPr lang="en-US">
                <a:latin typeface="Arial" pitchFamily="-101" charset="0"/>
                <a:ea typeface="ＭＳ Ｐゴシック" pitchFamily="-101" charset="-128"/>
                <a:cs typeface="ＭＳ Ｐゴシック" pitchFamily="-101" charset="-128"/>
              </a:rPr>
              <a:t>L. Terrill</a:t>
            </a:r>
          </a:p>
        </p:txBody>
      </p:sp>
      <p:sp>
        <p:nvSpPr>
          <p:cNvPr id="140294" name="Header Placeholder 7"/>
          <p:cNvSpPr>
            <a:spLocks noGrp="1"/>
          </p:cNvSpPr>
          <p:nvPr>
            <p:ph type="hdr" sz="quarter"/>
          </p:nvPr>
        </p:nvSpPr>
        <p:spPr>
          <a:noFill/>
        </p:spPr>
        <p:txBody>
          <a:bodyPr/>
          <a:lstStyle/>
          <a:p>
            <a:r>
              <a:rPr lang="en-US">
                <a:latin typeface="Arial" pitchFamily="-101" charset="0"/>
                <a:ea typeface="ＭＳ Ｐゴシック" pitchFamily="-101" charset="-128"/>
                <a:cs typeface="ＭＳ Ｐゴシック" pitchFamily="-101" charset="-128"/>
              </a:rPr>
              <a:t>Curriculum Design</a:t>
            </a:r>
          </a:p>
        </p:txBody>
      </p:sp>
    </p:spTree>
    <p:extLst>
      <p:ext uri="{BB962C8B-B14F-4D97-AF65-F5344CB8AC3E}">
        <p14:creationId xmlns:p14="http://schemas.microsoft.com/office/powerpoint/2010/main" val="20108149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8087C3E-DF5D-9149-8009-614391378E26}" type="slidenum">
              <a:rPr lang="en-US" altLang="en-US"/>
              <a:pPr/>
              <a:t>59</a:t>
            </a:fld>
            <a:endParaRPr lang="en-US" altLang="en-US"/>
          </a:p>
        </p:txBody>
      </p:sp>
      <p:sp>
        <p:nvSpPr>
          <p:cNvPr id="336898" name="Rectangle 2"/>
          <p:cNvSpPr>
            <a:spLocks noGrp="1" noRot="1" noChangeAspect="1" noChangeArrowheads="1" noTextEdit="1"/>
          </p:cNvSpPr>
          <p:nvPr>
            <p:ph type="sldImg"/>
          </p:nvPr>
        </p:nvSpPr>
        <p:spPr>
          <a:ln/>
        </p:spPr>
      </p:sp>
      <p:sp>
        <p:nvSpPr>
          <p:cNvPr id="336899" name="Rectangle 3"/>
          <p:cNvSpPr>
            <a:spLocks noGrp="1" noChangeArrowheads="1"/>
          </p:cNvSpPr>
          <p:nvPr>
            <p:ph type="body" idx="1"/>
          </p:nvPr>
        </p:nvSpPr>
        <p:spPr/>
        <p:txBody>
          <a:bodyPr/>
          <a:lstStyle/>
          <a:p>
            <a:r>
              <a:rPr lang="en-US" altLang="en-US"/>
              <a:t>Do this activity with second part of section on Daniel Janik’s research. </a:t>
            </a:r>
          </a:p>
        </p:txBody>
      </p:sp>
    </p:spTree>
    <p:extLst>
      <p:ext uri="{BB962C8B-B14F-4D97-AF65-F5344CB8AC3E}">
        <p14:creationId xmlns:p14="http://schemas.microsoft.com/office/powerpoint/2010/main" val="1846665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C9A2099F-7662-F444-A907-5C9C3CD9E987}" type="slidenum">
              <a:rPr lang="en-US" altLang="x-none" sz="1200"/>
              <a:pPr/>
              <a:t>4</a:t>
            </a:fld>
            <a:endParaRPr lang="en-US" altLang="x-none" sz="1200"/>
          </a:p>
        </p:txBody>
      </p:sp>
      <p:sp>
        <p:nvSpPr>
          <p:cNvPr id="32771" name="Rectangle 1026"/>
          <p:cNvSpPr>
            <a:spLocks noGrp="1" noRot="1" noChangeAspect="1" noChangeArrowheads="1"/>
          </p:cNvSpPr>
          <p:nvPr>
            <p:ph type="sldImg"/>
          </p:nvPr>
        </p:nvSpPr>
        <p:spPr>
          <a:solidFill>
            <a:srgbClr val="FFFFFF"/>
          </a:solidFill>
          <a:ln/>
        </p:spPr>
      </p:sp>
      <p:sp>
        <p:nvSpPr>
          <p:cNvPr id="32772" name="Rectangle 1027"/>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801851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E3ABAEFD-C83C-7B4D-A9A6-4EED1EB5C860}" type="slidenum">
              <a:rPr lang="en-US">
                <a:latin typeface="Arial" pitchFamily="-110" charset="0"/>
                <a:ea typeface="ＭＳ Ｐゴシック" pitchFamily="-110" charset="-128"/>
                <a:cs typeface="ＭＳ Ｐゴシック" pitchFamily="-110" charset="-128"/>
              </a:rPr>
              <a:pPr/>
              <a:t>60</a:t>
            </a:fld>
            <a:endParaRPr lang="en-US">
              <a:latin typeface="Arial" pitchFamily="-110" charset="0"/>
              <a:ea typeface="ＭＳ Ｐゴシック" pitchFamily="-110" charset="-128"/>
              <a:cs typeface="ＭＳ Ｐゴシック" pitchFamily="-110" charset="-128"/>
            </a:endParaRPr>
          </a:p>
        </p:txBody>
      </p:sp>
      <p:sp>
        <p:nvSpPr>
          <p:cNvPr id="217091" name="Rectangle 2"/>
          <p:cNvSpPr>
            <a:spLocks noGrp="1" noRot="1" noChangeAspect="1" noChangeArrowheads="1"/>
          </p:cNvSpPr>
          <p:nvPr>
            <p:ph type="sldImg"/>
          </p:nvPr>
        </p:nvSpPr>
        <p:spPr>
          <a:solidFill>
            <a:srgbClr val="FFFFFF"/>
          </a:solidFill>
          <a:ln/>
        </p:spPr>
      </p:sp>
      <p:sp>
        <p:nvSpPr>
          <p:cNvPr id="2170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0" charset="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20888041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64</a:t>
            </a:fld>
            <a:endParaRPr lang="en-US" dirty="0"/>
          </a:p>
        </p:txBody>
      </p:sp>
    </p:spTree>
    <p:extLst>
      <p:ext uri="{BB962C8B-B14F-4D97-AF65-F5344CB8AC3E}">
        <p14:creationId xmlns:p14="http://schemas.microsoft.com/office/powerpoint/2010/main" val="2393863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7ECF6499-3A10-E840-962D-1EF83F2E69C7}" type="slidenum">
              <a:rPr lang="en-US">
                <a:latin typeface="Corbel" charset="0"/>
                <a:ea typeface="ＭＳ Ｐゴシック" pitchFamily="-112" charset="-128"/>
                <a:cs typeface="ＭＳ Ｐゴシック" pitchFamily="-112" charset="-128"/>
              </a:rPr>
              <a:pPr/>
              <a:t>69</a:t>
            </a:fld>
            <a:endParaRPr lang="en-US">
              <a:latin typeface="Corbel" charset="0"/>
              <a:ea typeface="ＭＳ Ｐゴシック" pitchFamily="-112" charset="-128"/>
              <a:cs typeface="ＭＳ Ｐゴシック" pitchFamily="-112" charset="-128"/>
            </a:endParaRPr>
          </a:p>
        </p:txBody>
      </p:sp>
      <p:sp>
        <p:nvSpPr>
          <p:cNvPr id="163843" name="Rectangle 2"/>
          <p:cNvSpPr>
            <a:spLocks noGrp="1" noRot="1" noChangeAspect="1" noChangeArrowheads="1"/>
          </p:cNvSpPr>
          <p:nvPr>
            <p:ph type="sldImg"/>
          </p:nvPr>
        </p:nvSpPr>
        <p:spPr>
          <a:solidFill>
            <a:srgbClr val="FFFFFF"/>
          </a:solidFill>
          <a:ln/>
        </p:spPr>
      </p:sp>
      <p:sp>
        <p:nvSpPr>
          <p:cNvPr id="1638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Corbel"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6643958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71</a:t>
            </a:fld>
            <a:endParaRPr lang="en-US" dirty="0"/>
          </a:p>
        </p:txBody>
      </p:sp>
    </p:spTree>
    <p:extLst>
      <p:ext uri="{BB962C8B-B14F-4D97-AF65-F5344CB8AC3E}">
        <p14:creationId xmlns:p14="http://schemas.microsoft.com/office/powerpoint/2010/main" val="7500383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78E379C7-E2ED-5A4B-9FF3-866F64509339}" type="slidenum">
              <a:rPr lang="en-US" altLang="en-US" sz="1200"/>
              <a:pPr/>
              <a:t>6</a:t>
            </a:fld>
            <a:endParaRPr lang="en-US" altLang="en-US" sz="1200" dirty="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tLang="en-US" dirty="0"/>
          </a:p>
        </p:txBody>
      </p:sp>
    </p:spTree>
    <p:extLst>
      <p:ext uri="{BB962C8B-B14F-4D97-AF65-F5344CB8AC3E}">
        <p14:creationId xmlns:p14="http://schemas.microsoft.com/office/powerpoint/2010/main" val="2319577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Use personal stories – </a:t>
            </a:r>
          </a:p>
          <a:p>
            <a:pPr lvl="0"/>
            <a:r>
              <a:rPr lang="en-US" sz="1200" kern="1200" dirty="0" smtClean="0">
                <a:solidFill>
                  <a:schemeClr val="tx1"/>
                </a:solidFill>
                <a:effectLst/>
                <a:latin typeface="+mn-lt"/>
                <a:ea typeface="+mn-ea"/>
                <a:cs typeface="+mn-cs"/>
              </a:rPr>
              <a:t>athletes who credit effort, not luck</a:t>
            </a:r>
          </a:p>
          <a:p>
            <a:pPr lvl="0"/>
            <a:r>
              <a:rPr lang="en-US" sz="1200" kern="1200" dirty="0" smtClean="0">
                <a:solidFill>
                  <a:schemeClr val="tx1"/>
                </a:solidFill>
                <a:effectLst/>
                <a:latin typeface="+mn-lt"/>
                <a:ea typeface="+mn-ea"/>
                <a:cs typeface="+mn-cs"/>
              </a:rPr>
              <a:t>English language learners who have achieved</a:t>
            </a:r>
          </a:p>
          <a:p>
            <a:pPr lvl="0"/>
            <a:r>
              <a:rPr lang="en-US" sz="1200" kern="1200" dirty="0" smtClean="0">
                <a:solidFill>
                  <a:schemeClr val="tx1"/>
                </a:solidFill>
                <a:effectLst/>
                <a:latin typeface="+mn-lt"/>
                <a:ea typeface="+mn-ea"/>
                <a:cs typeface="+mn-cs"/>
              </a:rPr>
              <a:t>historical figures</a:t>
            </a:r>
          </a:p>
          <a:p>
            <a:endParaRPr lang="en-US" dirty="0"/>
          </a:p>
        </p:txBody>
      </p:sp>
      <p:sp>
        <p:nvSpPr>
          <p:cNvPr id="4" name="Slide Number Placeholder 3"/>
          <p:cNvSpPr>
            <a:spLocks noGrp="1"/>
          </p:cNvSpPr>
          <p:nvPr>
            <p:ph type="sldNum" sz="quarter" idx="10"/>
          </p:nvPr>
        </p:nvSpPr>
        <p:spPr/>
        <p:txBody>
          <a:bodyPr/>
          <a:lstStyle/>
          <a:p>
            <a:fld id="{772829D9-7160-FB45-8C46-0EDD3E4336A5}" type="slidenum">
              <a:rPr lang="en-US" smtClean="0"/>
              <a:t>7</a:t>
            </a:fld>
            <a:endParaRPr lang="en-US" dirty="0"/>
          </a:p>
        </p:txBody>
      </p:sp>
    </p:spTree>
    <p:extLst>
      <p:ext uri="{BB962C8B-B14F-4D97-AF65-F5344CB8AC3E}">
        <p14:creationId xmlns:p14="http://schemas.microsoft.com/office/powerpoint/2010/main" val="528555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3E07142E-A66C-5042-87CE-13A95F3535AD}" type="slidenum">
              <a:rPr lang="en-US" altLang="en-US" sz="1200"/>
              <a:pPr/>
              <a:t>9</a:t>
            </a:fld>
            <a:endParaRPr lang="en-US" altLang="en-US" sz="1200" dirty="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tLang="en-US" dirty="0"/>
          </a:p>
        </p:txBody>
      </p:sp>
    </p:spTree>
    <p:extLst>
      <p:ext uri="{BB962C8B-B14F-4D97-AF65-F5344CB8AC3E}">
        <p14:creationId xmlns:p14="http://schemas.microsoft.com/office/powerpoint/2010/main" val="2814821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9CE6DD84-E036-EA4D-BBF2-882BFA9668E0}" type="slidenum">
              <a:rPr lang="en-US">
                <a:latin typeface="Arial" pitchFamily="-112" charset="0"/>
                <a:ea typeface="ＭＳ Ｐゴシック" pitchFamily="-112" charset="-128"/>
                <a:cs typeface="ＭＳ Ｐゴシック" pitchFamily="-112" charset="-128"/>
              </a:rPr>
              <a:pPr/>
              <a:t>10</a:t>
            </a:fld>
            <a:endParaRPr lang="en-US">
              <a:latin typeface="Arial" pitchFamily="-112" charset="0"/>
              <a:ea typeface="ＭＳ Ｐゴシック" pitchFamily="-112" charset="-128"/>
              <a:cs typeface="ＭＳ Ｐゴシック" pitchFamily="-112" charset="-128"/>
            </a:endParaRPr>
          </a:p>
        </p:txBody>
      </p:sp>
      <p:sp>
        <p:nvSpPr>
          <p:cNvPr id="115715" name="Rectangle 1026"/>
          <p:cNvSpPr>
            <a:spLocks noGrp="1" noRot="1" noChangeAspect="1" noChangeArrowheads="1"/>
          </p:cNvSpPr>
          <p:nvPr>
            <p:ph type="sldImg"/>
          </p:nvPr>
        </p:nvSpPr>
        <p:spPr>
          <a:solidFill>
            <a:srgbClr val="FFFFFF"/>
          </a:solidFill>
          <a:ln/>
        </p:spPr>
      </p:sp>
      <p:sp>
        <p:nvSpPr>
          <p:cNvPr id="115716" name="Rectangle 1027"/>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
        <p:nvSpPr>
          <p:cNvPr id="115717" name="Footer Placeholder 5"/>
          <p:cNvSpPr>
            <a:spLocks noGrp="1"/>
          </p:cNvSpPr>
          <p:nvPr>
            <p:ph type="ftr" sz="quarter" idx="4"/>
          </p:nvPr>
        </p:nvSpPr>
        <p:spPr>
          <a:noFill/>
        </p:spPr>
        <p:txBody>
          <a:bodyPr/>
          <a:lstStyle/>
          <a:p>
            <a:r>
              <a:rPr lang="en-US">
                <a:latin typeface="Arial" pitchFamily="-112" charset="0"/>
                <a:ea typeface="ＭＳ Ｐゴシック" pitchFamily="-112" charset="-128"/>
                <a:cs typeface="ＭＳ Ｐゴシック" pitchFamily="-112" charset="-128"/>
              </a:rPr>
              <a:t>L. Terrill</a:t>
            </a:r>
          </a:p>
        </p:txBody>
      </p:sp>
      <p:sp>
        <p:nvSpPr>
          <p:cNvPr id="115718" name="Header Placeholder 7"/>
          <p:cNvSpPr>
            <a:spLocks noGrp="1"/>
          </p:cNvSpPr>
          <p:nvPr>
            <p:ph type="hdr" sz="quarter"/>
          </p:nvPr>
        </p:nvSpPr>
        <p:spPr>
          <a:noFill/>
        </p:spPr>
        <p:txBody>
          <a:bodyPr/>
          <a:lstStyle/>
          <a:p>
            <a:r>
              <a:rPr lang="en-US">
                <a:latin typeface="Arial" pitchFamily="-112" charset="0"/>
                <a:ea typeface="ＭＳ Ｐゴシック" pitchFamily="-112" charset="-128"/>
                <a:cs typeface="ＭＳ Ｐゴシック" pitchFamily="-112" charset="-128"/>
              </a:rPr>
              <a:t>Curriculum Design</a:t>
            </a:r>
          </a:p>
        </p:txBody>
      </p:sp>
    </p:spTree>
    <p:extLst>
      <p:ext uri="{BB962C8B-B14F-4D97-AF65-F5344CB8AC3E}">
        <p14:creationId xmlns:p14="http://schemas.microsoft.com/office/powerpoint/2010/main" val="17135650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D5F8524D-0C86-394E-8C39-09BA3FFB61BF}" type="slidenum">
              <a:rPr lang="en-US" altLang="en-US" sz="1200"/>
              <a:pPr/>
              <a:t>17</a:t>
            </a:fld>
            <a:endParaRPr lang="en-US" altLang="en-US" sz="120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tLang="en-US"/>
          </a:p>
        </p:txBody>
      </p:sp>
      <p:sp>
        <p:nvSpPr>
          <p:cNvPr id="63493" name="Footer Placeholder 5"/>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en-US" sz="1200"/>
              <a:t>L. Terrill</a:t>
            </a:r>
          </a:p>
        </p:txBody>
      </p:sp>
      <p:sp>
        <p:nvSpPr>
          <p:cNvPr id="63494" name="Header Placeholder 7"/>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en-US" sz="1200"/>
              <a:t>Curriculum Design</a:t>
            </a:r>
          </a:p>
        </p:txBody>
      </p:sp>
    </p:spTree>
    <p:extLst>
      <p:ext uri="{BB962C8B-B14F-4D97-AF65-F5344CB8AC3E}">
        <p14:creationId xmlns:p14="http://schemas.microsoft.com/office/powerpoint/2010/main" val="18052621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AE3E51C3-98F5-554C-AC04-CB6E34DB754F}" type="slidenum">
              <a:rPr lang="en-US" altLang="x-none" sz="1200"/>
              <a:pPr/>
              <a:t>18</a:t>
            </a:fld>
            <a:endParaRPr lang="en-US" altLang="x-none" sz="1200"/>
          </a:p>
        </p:txBody>
      </p:sp>
      <p:sp>
        <p:nvSpPr>
          <p:cNvPr id="40963" name="Rectangle 1026"/>
          <p:cNvSpPr>
            <a:spLocks noGrp="1" noRot="1" noChangeAspect="1" noChangeArrowheads="1"/>
          </p:cNvSpPr>
          <p:nvPr>
            <p:ph type="sldImg"/>
          </p:nvPr>
        </p:nvSpPr>
        <p:spPr>
          <a:solidFill>
            <a:srgbClr val="FFFFFF"/>
          </a:solidFill>
          <a:ln/>
        </p:spPr>
      </p:sp>
      <p:sp>
        <p:nvSpPr>
          <p:cNvPr id="40964" name="Rectangle 1027"/>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11669224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smtClean="0"/>
              <a:t>Laura Terrill</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61133455"/>
      </p:ext>
    </p:extLst>
  </p:cSld>
  <p:clrMapOvr>
    <a:masterClrMapping/>
  </p:clrMapOvr>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096988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6" name="Footer Placeholder 5"/>
          <p:cNvSpPr>
            <a:spLocks noGrp="1"/>
          </p:cNvSpPr>
          <p:nvPr>
            <p:ph type="ftr" sz="quarter" idx="11"/>
          </p:nvPr>
        </p:nvSpPr>
        <p:spPr>
          <a:xfrm>
            <a:off x="631730" y="6356351"/>
            <a:ext cx="3086100" cy="365125"/>
          </a:xfrm>
        </p:spPr>
        <p:txBody>
          <a:bodyPr/>
          <a:lstStyle>
            <a:lvl1pPr algn="l">
              <a:defRPr/>
            </a:lvl1p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4395463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1583782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781856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2397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813915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628650" y="6311902"/>
            <a:ext cx="3086100" cy="365125"/>
          </a:xfrm>
        </p:spPr>
        <p:txBody>
          <a:bodyPr/>
          <a:lstStyle>
            <a:lvl1pPr algn="l">
              <a:defRPr/>
            </a:lvl1pPr>
          </a:lstStyle>
          <a:p>
            <a:r>
              <a:rPr lang="en-US" dirty="0"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6304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6593193"/>
      </p:ext>
    </p:extLst>
  </p:cSld>
  <p:clrMapOvr>
    <a:masterClrMapping/>
  </p:clrMapOvr>
  <p:extLst mod="1">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p:cNvSpPr>
            <a:spLocks noGrp="1"/>
          </p:cNvSpPr>
          <p:nvPr>
            <p:ph type="ftr" sz="quarter" idx="11"/>
          </p:nvPr>
        </p:nvSpPr>
        <p:spPr>
          <a:xfrm>
            <a:off x="685800" y="6324602"/>
            <a:ext cx="3086100" cy="365125"/>
          </a:xfrm>
        </p:spPr>
        <p:txBody>
          <a:bodyPr/>
          <a:lstStyle>
            <a:lvl1pPr algn="l">
              <a:defRPr/>
            </a:lvl1pPr>
          </a:lstStyle>
          <a:p>
            <a:pPr>
              <a:defRPr/>
            </a:pPr>
            <a:r>
              <a:rPr lang="en-US" dirty="0" smtClean="0"/>
              <a:t>Laura Terrill</a:t>
            </a:r>
            <a:endParaRPr lang="en-US" dirty="0"/>
          </a:p>
        </p:txBody>
      </p:sp>
      <p:sp>
        <p:nvSpPr>
          <p:cNvPr id="5" name="Slide Number Placeholder 22"/>
          <p:cNvSpPr>
            <a:spLocks noGrp="1"/>
          </p:cNvSpPr>
          <p:nvPr>
            <p:ph type="sldNum" sz="quarter" idx="12"/>
          </p:nvPr>
        </p:nvSpPr>
        <p:spPr/>
        <p:txBody>
          <a:bodyPr/>
          <a:lstStyle>
            <a:lvl1pPr>
              <a:defRPr/>
            </a:lvl1pPr>
          </a:lstStyle>
          <a:p>
            <a:fld id="{425C6BBA-C3D8-B245-9D0E-B45A5303EB84}" type="slidenum">
              <a:rPr lang="en-US" altLang="en-US"/>
              <a:pPr/>
              <a:t>‹#›</a:t>
            </a:fld>
            <a:endParaRPr lang="en-US" altLang="en-US" dirty="0"/>
          </a:p>
        </p:txBody>
      </p:sp>
    </p:spTree>
    <p:extLst>
      <p:ext uri="{BB962C8B-B14F-4D97-AF65-F5344CB8AC3E}">
        <p14:creationId xmlns:p14="http://schemas.microsoft.com/office/powerpoint/2010/main" val="6614578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a:t>Click to edit Master title style</a:t>
            </a:r>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lang="en-US">
                <a:solidFill>
                  <a:srgbClr val="1F497D"/>
                </a:solidFill>
              </a:rPr>
              <a:t>Laura Terrill</a:t>
            </a: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74C2F60E-34D8-DD42-93FD-7BD7AE432328}" type="slidenum">
              <a:rPr lang="en-US">
                <a:solidFill>
                  <a:srgbClr val="1F497D"/>
                </a:solidFill>
              </a:rPr>
              <a:pPr/>
              <a:t>‹#›</a:t>
            </a:fld>
            <a:endParaRPr lang="en-US">
              <a:solidFill>
                <a:srgbClr val="1F497D"/>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149826" y="6356351"/>
            <a:ext cx="3086100" cy="365125"/>
          </a:xfrm>
        </p:spPr>
        <p:txBody>
          <a:bodyPr/>
          <a:lstStyle>
            <a:lvl1pPr algn="l">
              <a:defRPr/>
            </a:lvl1pPr>
          </a:lstStyle>
          <a:p>
            <a:r>
              <a:rPr lang="en-US" dirty="0" smtClean="0"/>
              <a:t>Laura Terrill</a:t>
            </a:r>
            <a:endParaRPr lang="en-US" dirty="0"/>
          </a:p>
        </p:txBody>
      </p:sp>
      <p:sp>
        <p:nvSpPr>
          <p:cNvPr id="6" name="Slide Number Placeholder 5"/>
          <p:cNvSpPr>
            <a:spLocks noGrp="1"/>
          </p:cNvSpPr>
          <p:nvPr>
            <p:ph type="sldNum" sz="quarter" idx="12"/>
          </p:nvPr>
        </p:nvSpPr>
        <p:spPr>
          <a:xfrm>
            <a:off x="6457950"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9798545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a:t>Click to edit Master title style</a:t>
            </a:r>
          </a:p>
        </p:txBody>
      </p:sp>
      <p:sp>
        <p:nvSpPr>
          <p:cNvPr id="4" name="Date Placeholder 3"/>
          <p:cNvSpPr>
            <a:spLocks noGrp="1"/>
          </p:cNvSpPr>
          <p:nvPr>
            <p:ph type="dt" sz="half" idx="10"/>
          </p:nvPr>
        </p:nvSpPr>
        <p:spPr/>
        <p:txBody>
          <a:bodyPr/>
          <a:lstStyle/>
          <a:p>
            <a:endParaRPr lang="en-US">
              <a:solidFill>
                <a:srgbClr val="1F497D"/>
              </a:solidFill>
            </a:endParaRPr>
          </a:p>
        </p:txBody>
      </p:sp>
      <p:sp>
        <p:nvSpPr>
          <p:cNvPr id="5" name="Footer Placeholder 4"/>
          <p:cNvSpPr>
            <a:spLocks noGrp="1"/>
          </p:cNvSpPr>
          <p:nvPr>
            <p:ph type="ftr" sz="quarter" idx="11"/>
          </p:nvPr>
        </p:nvSpPr>
        <p:spPr/>
        <p:txBody>
          <a:bodyPr/>
          <a:lstStyle/>
          <a:p>
            <a:r>
              <a:rPr lang="en-US">
                <a:solidFill>
                  <a:srgbClr val="1F497D"/>
                </a:solidFill>
              </a:rPr>
              <a:t>Laura Terrill</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a:t>Click to edit Master title style</a:t>
            </a:r>
          </a:p>
        </p:txBody>
      </p:sp>
      <p:sp>
        <p:nvSpPr>
          <p:cNvPr id="12" name="Date Placeholder 11"/>
          <p:cNvSpPr>
            <a:spLocks noGrp="1"/>
          </p:cNvSpPr>
          <p:nvPr>
            <p:ph type="dt" sz="half" idx="10"/>
          </p:nvPr>
        </p:nvSpPr>
        <p:spPr/>
        <p:txBody>
          <a:bodyPr/>
          <a:lstStyle/>
          <a:p>
            <a:endParaRPr lang="en-US">
              <a:solidFill>
                <a:srgbClr val="1F497D"/>
              </a:solidFill>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74C2F60E-34D8-DD42-93FD-7BD7AE432328}" type="slidenum">
              <a:rPr lang="en-US"/>
              <a:pPr/>
              <a:t>‹#›</a:t>
            </a:fld>
            <a:endParaRPr lang="en-US"/>
          </a:p>
        </p:txBody>
      </p:sp>
      <p:sp>
        <p:nvSpPr>
          <p:cNvPr id="14" name="Footer Placeholder 13"/>
          <p:cNvSpPr>
            <a:spLocks noGrp="1"/>
          </p:cNvSpPr>
          <p:nvPr>
            <p:ph type="ftr" sz="quarter" idx="12"/>
          </p:nvPr>
        </p:nvSpPr>
        <p:spPr/>
        <p:txBody>
          <a:bodyPr/>
          <a:lstStyle/>
          <a:p>
            <a:r>
              <a:rPr lang="en-US">
                <a:solidFill>
                  <a:srgbClr val="1F497D"/>
                </a:solidFill>
              </a:rPr>
              <a:t>Laura Terrill</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8" name="Date Placeholder 7"/>
          <p:cNvSpPr>
            <a:spLocks noGrp="1"/>
          </p:cNvSpPr>
          <p:nvPr>
            <p:ph type="dt" sz="half" idx="15"/>
          </p:nvPr>
        </p:nvSpPr>
        <p:spPr/>
        <p:txBody>
          <a:bodyPr rtlCol="0"/>
          <a:lstStyle/>
          <a:p>
            <a:endParaRPr lang="en-US">
              <a:solidFill>
                <a:srgbClr val="1F497D"/>
              </a:solidFill>
            </a:endParaRPr>
          </a:p>
        </p:txBody>
      </p:sp>
      <p:sp>
        <p:nvSpPr>
          <p:cNvPr id="10" name="Slide Number Placeholder 9"/>
          <p:cNvSpPr>
            <a:spLocks noGrp="1"/>
          </p:cNvSpPr>
          <p:nvPr>
            <p:ph type="sldNum" sz="quarter" idx="16"/>
          </p:nvPr>
        </p:nvSpPr>
        <p:spPr/>
        <p:txBody>
          <a:bodyPr rtlCol="0"/>
          <a:lstStyle/>
          <a:p>
            <a:fld id="{74C2F60E-34D8-DD42-93FD-7BD7AE432328}" type="slidenum">
              <a:rPr lang="en-US"/>
              <a:pPr/>
              <a:t>‹#›</a:t>
            </a:fld>
            <a:endParaRPr lang="en-US"/>
          </a:p>
        </p:txBody>
      </p:sp>
      <p:sp>
        <p:nvSpPr>
          <p:cNvPr id="12" name="Footer Placeholder 11"/>
          <p:cNvSpPr>
            <a:spLocks noGrp="1"/>
          </p:cNvSpPr>
          <p:nvPr>
            <p:ph type="ftr" sz="quarter" idx="17"/>
          </p:nvPr>
        </p:nvSpPr>
        <p:spPr/>
        <p:txBody>
          <a:bodyPr rtlCol="0"/>
          <a:lstStyle/>
          <a:p>
            <a:r>
              <a:rPr lang="en-US">
                <a:solidFill>
                  <a:srgbClr val="1F497D"/>
                </a:solidFill>
              </a:rPr>
              <a:t>Laura Terrill</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a:t>Click to edit Master title style</a:t>
            </a:r>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5"/>
          </p:nvPr>
        </p:nvSpPr>
        <p:spPr/>
        <p:txBody>
          <a:bodyPr rtlCol="0"/>
          <a:lstStyle/>
          <a:p>
            <a:endParaRPr lang="en-US">
              <a:solidFill>
                <a:srgbClr val="1F497D"/>
              </a:solidFill>
            </a:endParaRPr>
          </a:p>
        </p:txBody>
      </p:sp>
      <p:sp>
        <p:nvSpPr>
          <p:cNvPr id="12" name="Slide Number Placeholder 11"/>
          <p:cNvSpPr>
            <a:spLocks noGrp="1"/>
          </p:cNvSpPr>
          <p:nvPr>
            <p:ph type="sldNum" sz="quarter" idx="16"/>
          </p:nvPr>
        </p:nvSpPr>
        <p:spPr/>
        <p:txBody>
          <a:bodyPr rtlCol="0"/>
          <a:lstStyle/>
          <a:p>
            <a:fld id="{74C2F60E-34D8-DD42-93FD-7BD7AE432328}" type="slidenum">
              <a:rPr lang="en-US"/>
              <a:pPr/>
              <a:t>‹#›</a:t>
            </a:fld>
            <a:endParaRPr lang="en-US"/>
          </a:p>
        </p:txBody>
      </p:sp>
      <p:sp>
        <p:nvSpPr>
          <p:cNvPr id="14" name="Footer Placeholder 13"/>
          <p:cNvSpPr>
            <a:spLocks noGrp="1"/>
          </p:cNvSpPr>
          <p:nvPr>
            <p:ph type="ftr" sz="quarter" idx="17"/>
          </p:nvPr>
        </p:nvSpPr>
        <p:spPr/>
        <p:txBody>
          <a:bodyPr rtlCol="0"/>
          <a:lstStyle/>
          <a:p>
            <a:r>
              <a:rPr lang="en-US">
                <a:solidFill>
                  <a:srgbClr val="1F497D"/>
                </a:solidFill>
              </a:rPr>
              <a:t>Laura Terrill</a:t>
            </a: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endParaRPr lang="en-US">
              <a:solidFill>
                <a:srgbClr val="1F497D"/>
              </a:solidFill>
            </a:endParaRPr>
          </a:p>
        </p:txBody>
      </p:sp>
      <p:sp>
        <p:nvSpPr>
          <p:cNvPr id="4" name="Footer Placeholder 3"/>
          <p:cNvSpPr>
            <a:spLocks noGrp="1"/>
          </p:cNvSpPr>
          <p:nvPr>
            <p:ph type="ftr" sz="quarter" idx="11"/>
          </p:nvPr>
        </p:nvSpPr>
        <p:spPr/>
        <p:txBody>
          <a:bodyPr/>
          <a:lstStyle/>
          <a:p>
            <a:r>
              <a:rPr lang="en-US">
                <a:solidFill>
                  <a:srgbClr val="1F497D"/>
                </a:solidFill>
              </a:rPr>
              <a:t>Laura Terrill</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srgbClr val="1F497D"/>
              </a:solidFill>
            </a:endParaRPr>
          </a:p>
        </p:txBody>
      </p:sp>
      <p:sp>
        <p:nvSpPr>
          <p:cNvPr id="3" name="Footer Placeholder 2"/>
          <p:cNvSpPr>
            <a:spLocks noGrp="1"/>
          </p:cNvSpPr>
          <p:nvPr>
            <p:ph type="ftr" sz="quarter" idx="11"/>
          </p:nvPr>
        </p:nvSpPr>
        <p:spPr/>
        <p:txBody>
          <a:bodyPr/>
          <a:lstStyle/>
          <a:p>
            <a:r>
              <a:rPr lang="en-US">
                <a:solidFill>
                  <a:srgbClr val="1F497D"/>
                </a:solidFill>
              </a:rPr>
              <a:t>Laura Terrill</a:t>
            </a: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74C2F60E-34D8-DD42-93FD-7BD7AE432328}" type="slidenum">
              <a:rPr lang="en-US">
                <a:solidFill>
                  <a:srgbClr val="1F497D"/>
                </a:solidFill>
              </a:rPr>
              <a:pPr/>
              <a:t>‹#›</a:t>
            </a:fld>
            <a:endParaRPr lang="en-US">
              <a:solidFill>
                <a:srgbClr val="1F497D"/>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a:t>Click to edit Master title style</a:t>
            </a:r>
          </a:p>
        </p:txBody>
      </p:sp>
      <p:sp>
        <p:nvSpPr>
          <p:cNvPr id="5" name="Date Placeholder 4"/>
          <p:cNvSpPr>
            <a:spLocks noGrp="1"/>
          </p:cNvSpPr>
          <p:nvPr>
            <p:ph type="dt" sz="half" idx="10"/>
          </p:nvPr>
        </p:nvSpPr>
        <p:spPr/>
        <p:txBody>
          <a:bodyPr/>
          <a:lstStyle/>
          <a:p>
            <a:endParaRPr lang="en-US">
              <a:solidFill>
                <a:srgbClr val="1F497D"/>
              </a:solidFill>
            </a:endParaRPr>
          </a:p>
        </p:txBody>
      </p:sp>
      <p:sp>
        <p:nvSpPr>
          <p:cNvPr id="6" name="Footer Placeholder 5"/>
          <p:cNvSpPr>
            <a:spLocks noGrp="1"/>
          </p:cNvSpPr>
          <p:nvPr>
            <p:ph type="ftr" sz="quarter" idx="11"/>
          </p:nvPr>
        </p:nvSpPr>
        <p:spPr/>
        <p:txBody>
          <a:bodyPr/>
          <a:lstStyle/>
          <a:p>
            <a:r>
              <a:rPr lang="en-US">
                <a:solidFill>
                  <a:srgbClr val="1F497D"/>
                </a:solidFill>
              </a:rPr>
              <a:t>Laura Terrill</a:t>
            </a: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a:t>Click to edit Master title style</a:t>
            </a:r>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Date Placeholder 11"/>
          <p:cNvSpPr>
            <a:spLocks noGrp="1"/>
          </p:cNvSpPr>
          <p:nvPr>
            <p:ph type="dt" sz="half" idx="10"/>
          </p:nvPr>
        </p:nvSpPr>
        <p:spPr>
          <a:xfrm>
            <a:off x="6248400" y="6248400"/>
            <a:ext cx="2667000" cy="365125"/>
          </a:xfrm>
        </p:spPr>
        <p:txBody>
          <a:bodyPr rtlCol="0"/>
          <a:lstStyle/>
          <a:p>
            <a:endParaRPr lang="en-US">
              <a:solidFill>
                <a:srgbClr val="1F497D"/>
              </a:solidFill>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74C2F60E-34D8-DD42-93FD-7BD7AE432328}" type="slidenum">
              <a:rPr lang="en-US"/>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r>
              <a:rPr lang="en-US">
                <a:solidFill>
                  <a:srgbClr val="1F497D"/>
                </a:solidFill>
              </a:rPr>
              <a:t>Laura Terrill</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a:t>Click icon to add picture</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a:solidFill>
                <a:srgbClr val="1F497D"/>
              </a:solidFill>
            </a:endParaRPr>
          </a:p>
        </p:txBody>
      </p:sp>
      <p:sp>
        <p:nvSpPr>
          <p:cNvPr id="5" name="Footer Placeholder 4"/>
          <p:cNvSpPr>
            <a:spLocks noGrp="1"/>
          </p:cNvSpPr>
          <p:nvPr>
            <p:ph type="ftr" sz="quarter" idx="11"/>
          </p:nvPr>
        </p:nvSpPr>
        <p:spPr/>
        <p:txBody>
          <a:bodyPr/>
          <a:lstStyle/>
          <a:p>
            <a:r>
              <a:rPr lang="en-US">
                <a:solidFill>
                  <a:srgbClr val="1F497D"/>
                </a:solidFill>
              </a:rPr>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a:solidFill>
                <a:srgbClr val="1F497D"/>
              </a:solidFill>
            </a:endParaRPr>
          </a:p>
        </p:txBody>
      </p:sp>
      <p:sp>
        <p:nvSpPr>
          <p:cNvPr id="5" name="Footer Placeholder 4"/>
          <p:cNvSpPr>
            <a:spLocks noGrp="1"/>
          </p:cNvSpPr>
          <p:nvPr>
            <p:ph type="ftr" sz="quarter" idx="11"/>
          </p:nvPr>
        </p:nvSpPr>
        <p:spPr>
          <a:xfrm>
            <a:off x="457201" y="6248207"/>
            <a:ext cx="5573483" cy="365125"/>
          </a:xfrm>
        </p:spPr>
        <p:txBody>
          <a:bodyPr/>
          <a:lstStyle/>
          <a:p>
            <a:r>
              <a:rPr lang="en-US">
                <a:solidFill>
                  <a:srgbClr val="1F497D"/>
                </a:solidFill>
              </a:rPr>
              <a:t>Laura Terrill</a:t>
            </a: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Slide Number Placeholder 5"/>
          <p:cNvSpPr>
            <a:spLocks noGrp="1"/>
          </p:cNvSpPr>
          <p:nvPr>
            <p:ph type="sldNum" sz="quarter" idx="12"/>
          </p:nvPr>
        </p:nvSpPr>
        <p:spPr>
          <a:xfrm rot="5400000">
            <a:off x="5989638" y="144462"/>
            <a:ext cx="533400" cy="244476"/>
          </a:xfrm>
        </p:spPr>
        <p:txBody>
          <a:bodyPr/>
          <a:lstStyle/>
          <a:p>
            <a:fld id="{74C2F60E-34D8-DD42-93FD-7BD7AE432328}"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677398199"/>
      </p:ext>
    </p:extLst>
  </p:cSld>
  <p:clrMapOvr>
    <a:masterClrMapping/>
  </p:clrMapOvr>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381000"/>
            <a:ext cx="7772400" cy="1600200"/>
          </a:xfrm>
        </p:spPr>
        <p:txBody>
          <a:bodyPr/>
          <a:lstStyle/>
          <a:p>
            <a:r>
              <a:rPr lang="en-US"/>
              <a:t>Click to edit Master title style</a:t>
            </a:r>
          </a:p>
        </p:txBody>
      </p:sp>
      <p:sp>
        <p:nvSpPr>
          <p:cNvPr id="3" name="Content Placeholder 2"/>
          <p:cNvSpPr>
            <a:spLocks noGrp="1"/>
          </p:cNvSpPr>
          <p:nvPr>
            <p:ph sz="quarter" idx="1"/>
          </p:nvPr>
        </p:nvSpPr>
        <p:spPr>
          <a:xfrm>
            <a:off x="685800" y="1981200"/>
            <a:ext cx="3810000" cy="236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981200"/>
            <a:ext cx="3810000" cy="236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85800" y="4495800"/>
            <a:ext cx="3810000" cy="236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4495800"/>
            <a:ext cx="3810000" cy="236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0"/>
          </p:nvPr>
        </p:nvSpPr>
        <p:spPr>
          <a:xfrm>
            <a:off x="7348538" y="6248400"/>
            <a:ext cx="312737" cy="304800"/>
          </a:xfrm>
        </p:spPr>
        <p:txBody>
          <a:bodyPr/>
          <a:lstStyle>
            <a:lvl1pPr>
              <a:defRPr/>
            </a:lvl1pPr>
          </a:lstStyle>
          <a:p>
            <a:fld id="{1A3F745A-C567-2643-90A9-2C12422BC5D9}" type="slidenum">
              <a:rPr lang="en-US"/>
              <a:pPr/>
              <a:t>‹#›</a:t>
            </a:fld>
            <a:endParaRPr 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9" name="Slide Number Placeholder 8"/>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extLst mod="1">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149826" y="6356351"/>
            <a:ext cx="3086100" cy="365125"/>
          </a:xfrm>
        </p:spPr>
        <p:txBody>
          <a:bodyPr/>
          <a:lstStyle>
            <a:lvl1pPr algn="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Slide Number Placeholder 5"/>
          <p:cNvSpPr>
            <a:spLocks noGrp="1"/>
          </p:cNvSpPr>
          <p:nvPr>
            <p:ph type="sldNum" sz="quarter" idx="12"/>
          </p:nvPr>
        </p:nvSpPr>
        <p:spPr>
          <a:xfrm>
            <a:off x="6457950" y="6356351"/>
            <a:ext cx="2057400" cy="365125"/>
          </a:xfrm>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extLst mod="1">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628650" y="6311899"/>
            <a:ext cx="3086100" cy="365125"/>
          </a:xfrm>
        </p:spPr>
        <p:txBody>
          <a:bodyPr/>
          <a:lstStyle>
            <a:lvl1pPr algn="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9" name="Slide Number Placeholder 8"/>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a:xfrm>
            <a:off x="590550" y="6356351"/>
            <a:ext cx="3086100" cy="365125"/>
          </a:xfrm>
        </p:spPr>
        <p:txBody>
          <a:bodyPr/>
          <a:lstStyle>
            <a:lvl1pPr algn="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3619" y="6356351"/>
            <a:ext cx="3086100" cy="365125"/>
          </a:xfrm>
        </p:spPr>
        <p:txBody>
          <a:bodyPr/>
          <a:lstStyle>
            <a:lvl1pPr algn="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Slide Number Placeholder 3"/>
          <p:cNvSpPr>
            <a:spLocks noGrp="1"/>
          </p:cNvSpPr>
          <p:nvPr>
            <p:ph type="sldNum" sz="quarter" idx="12"/>
          </p:nvPr>
        </p:nvSpPr>
        <p:spPr>
          <a:xfrm>
            <a:off x="6954061" y="6356351"/>
            <a:ext cx="2057400" cy="365125"/>
          </a:xfrm>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628650" y="6311899"/>
            <a:ext cx="3086100" cy="365125"/>
          </a:xfrm>
        </p:spPr>
        <p:txBody>
          <a:bodyPr/>
          <a:lstStyle>
            <a:lvl1pPr algn="l">
              <a:defRPr/>
            </a:lvl1p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1369642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6" name="Footer Placeholder 5"/>
          <p:cNvSpPr>
            <a:spLocks noGrp="1"/>
          </p:cNvSpPr>
          <p:nvPr>
            <p:ph type="ftr" sz="quarter" idx="11"/>
          </p:nvPr>
        </p:nvSpPr>
        <p:spPr>
          <a:xfrm>
            <a:off x="631730" y="6356351"/>
            <a:ext cx="3086100" cy="365125"/>
          </a:xfrm>
        </p:spPr>
        <p:txBody>
          <a:bodyPr/>
          <a:lstStyle>
            <a:lvl1pPr algn="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6000" dirty="0">
                <a:solidFill>
                  <a:prstClr val="white"/>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r>
              <a:rPr lang="en-US" sz="6000" dirty="0">
                <a:solidFill>
                  <a:prstClr val="white"/>
                </a:solidFill>
                <a:effectLst/>
              </a:rPr>
              <a:t>”</a:t>
            </a:r>
          </a:p>
        </p:txBody>
      </p:sp>
    </p:spTree>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628650" y="6311902"/>
            <a:ext cx="3086100" cy="365125"/>
          </a:xfrm>
        </p:spPr>
        <p:txBody>
          <a:bodyPr/>
          <a:lstStyle>
            <a:lvl1pPr algn="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extLst mod="1">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p:cNvSpPr>
            <a:spLocks noGrp="1"/>
          </p:cNvSpPr>
          <p:nvPr>
            <p:ph type="ftr" sz="quarter" idx="11"/>
          </p:nvPr>
        </p:nvSpPr>
        <p:spPr>
          <a:xfrm>
            <a:off x="685800" y="6324602"/>
            <a:ext cx="3086100" cy="365125"/>
          </a:xfrm>
        </p:spPr>
        <p:txBody>
          <a:bodyPr/>
          <a:lstStyle>
            <a:lvl1pPr algn="l">
              <a:defRPr/>
            </a:lvl1pPr>
          </a:lstStyle>
          <a:p>
            <a:pPr>
              <a:defRPr/>
            </a:pPr>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Slide Number Placeholder 22"/>
          <p:cNvSpPr>
            <a:spLocks noGrp="1"/>
          </p:cNvSpPr>
          <p:nvPr>
            <p:ph type="sldNum" sz="quarter" idx="12"/>
          </p:nvPr>
        </p:nvSpPr>
        <p:spPr/>
        <p:txBody>
          <a:bodyPr/>
          <a:lstStyle>
            <a:lvl1pPr>
              <a:defRPr/>
            </a:lvl1pPr>
          </a:lstStyle>
          <a:p>
            <a:fld id="{425C6BBA-C3D8-B245-9D0E-B45A5303EB84}" type="slidenum">
              <a:rPr lang="en-US" alt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lt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9" name="Slide Number Placeholder 8"/>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smtClean="0"/>
              <a:t>Laura Terrill</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100509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149826" y="6356351"/>
            <a:ext cx="3086100" cy="365125"/>
          </a:xfrm>
        </p:spPr>
        <p:txBody>
          <a:bodyPr/>
          <a:lstStyle>
            <a:lvl1pPr algn="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Slide Number Placeholder 5"/>
          <p:cNvSpPr>
            <a:spLocks noGrp="1"/>
          </p:cNvSpPr>
          <p:nvPr>
            <p:ph type="sldNum" sz="quarter" idx="12"/>
          </p:nvPr>
        </p:nvSpPr>
        <p:spPr>
          <a:xfrm>
            <a:off x="6457950" y="6356351"/>
            <a:ext cx="2057400" cy="365125"/>
          </a:xfrm>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extLst mod="1">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628650" y="6311899"/>
            <a:ext cx="3086100" cy="365125"/>
          </a:xfrm>
        </p:spPr>
        <p:txBody>
          <a:bodyPr/>
          <a:lstStyle>
            <a:lvl1pPr algn="l">
              <a:defRPr/>
            </a:lvl1pPr>
          </a:lstStyle>
          <a:p>
            <a:r>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9" name="Slide Number Placeholder 8"/>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a:xfrm>
            <a:off x="590550" y="6356351"/>
            <a:ext cx="3086100" cy="365125"/>
          </a:xfrm>
        </p:spPr>
        <p:txBody>
          <a:bodyPr/>
          <a:lstStyle>
            <a:lvl1pPr algn="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3619" y="6356351"/>
            <a:ext cx="3086100" cy="365125"/>
          </a:xfrm>
        </p:spPr>
        <p:txBody>
          <a:bodyPr/>
          <a:lstStyle>
            <a:lvl1pPr algn="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Slide Number Placeholder 3"/>
          <p:cNvSpPr>
            <a:spLocks noGrp="1"/>
          </p:cNvSpPr>
          <p:nvPr>
            <p:ph type="sldNum" sz="quarter" idx="12"/>
          </p:nvPr>
        </p:nvSpPr>
        <p:spPr>
          <a:xfrm>
            <a:off x="6954061" y="6356351"/>
            <a:ext cx="2057400" cy="365125"/>
          </a:xfrm>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6" name="Footer Placeholder 5"/>
          <p:cNvSpPr>
            <a:spLocks noGrp="1"/>
          </p:cNvSpPr>
          <p:nvPr>
            <p:ph type="ftr" sz="quarter" idx="11"/>
          </p:nvPr>
        </p:nvSpPr>
        <p:spPr>
          <a:xfrm>
            <a:off x="631730" y="6356351"/>
            <a:ext cx="3086100" cy="365125"/>
          </a:xfrm>
        </p:spPr>
        <p:txBody>
          <a:bodyPr/>
          <a:lstStyle>
            <a:lvl1pPr algn="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a:xfrm>
            <a:off x="590550" y="6356351"/>
            <a:ext cx="3086100" cy="365125"/>
          </a:xfrm>
        </p:spPr>
        <p:txBody>
          <a:bodyPr/>
          <a:lstStyle>
            <a:lvl1pPr algn="l">
              <a:defRPr/>
            </a:lvl1p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29871964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6000" dirty="0">
                <a:solidFill>
                  <a:prstClr val="white"/>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r>
              <a:rPr lang="en-US" sz="6000" dirty="0">
                <a:solidFill>
                  <a:prstClr val="white"/>
                </a:solidFill>
                <a:effectLst/>
              </a:rPr>
              <a:t>”</a:t>
            </a:r>
          </a:p>
        </p:txBody>
      </p:sp>
    </p:spTree>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628650" y="6311902"/>
            <a:ext cx="3086100" cy="365125"/>
          </a:xfrm>
        </p:spPr>
        <p:txBody>
          <a:bodyPr/>
          <a:lstStyle>
            <a:lvl1pPr algn="l">
              <a:defRPr/>
            </a:lvl1pPr>
          </a:lstStyle>
          <a:p>
            <a:r>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extLst mod="1">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80010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2362200"/>
            <a:ext cx="39243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991100" y="2362200"/>
            <a:ext cx="3924300" cy="3733800"/>
          </a:xfrm>
        </p:spPr>
        <p:txBody>
          <a:bodyPr/>
          <a:lstStyle/>
          <a:p>
            <a:pPr lvl="0"/>
            <a:endParaRPr lang="en-US" noProof="0" dirty="0"/>
          </a:p>
        </p:txBody>
      </p:sp>
      <p:sp>
        <p:nvSpPr>
          <p:cNvPr id="5" name="Date Placeholder 4"/>
          <p:cNvSpPr>
            <a:spLocks noGrp="1"/>
          </p:cNvSpPr>
          <p:nvPr>
            <p:ph type="dt" sz="half" idx="10"/>
          </p:nvPr>
        </p:nvSpPr>
        <p:spPr>
          <a:xfrm>
            <a:off x="7010400" y="6553200"/>
            <a:ext cx="1905000" cy="304800"/>
          </a:xfrm>
          <a:prstGeom prst="rect">
            <a:avLst/>
          </a:prstGeom>
        </p:spPr>
        <p:txBody>
          <a:bodyPr/>
          <a:lstStyle>
            <a:lvl1pPr>
              <a:defRPr/>
            </a:lvl1pPr>
          </a:lstStyle>
          <a:p>
            <a:pPr>
              <a:defRPr/>
            </a:pP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a:xfrm>
            <a:off x="3101975" y="6605588"/>
            <a:ext cx="2895600" cy="304800"/>
          </a:xfrm>
        </p:spPr>
        <p:txBody>
          <a:bodyPr/>
          <a:lstStyle>
            <a:lvl1pPr>
              <a:defRPr/>
            </a:lvl1pPr>
          </a:lstStyle>
          <a:p>
            <a:pPr>
              <a:defRPr/>
            </a:pPr>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a:xfrm>
            <a:off x="84138" y="5946775"/>
            <a:ext cx="587375" cy="885825"/>
          </a:xfrm>
          <a:prstGeom prst="rect">
            <a:avLst/>
          </a:prstGeom>
        </p:spPr>
        <p:txBody>
          <a:bodyPr/>
          <a:lstStyle>
            <a:lvl1pPr>
              <a:defRPr/>
            </a:lvl1pPr>
          </a:lstStyle>
          <a:p>
            <a:pPr>
              <a:defRPr/>
            </a:pPr>
            <a:fld id="{5FF811C5-25EF-6C44-958A-B5B360920596}"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def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9" name="Slide Number Placeholder 8"/>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extLst mod="1">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149826" y="6356351"/>
            <a:ext cx="3086100" cy="365125"/>
          </a:xfrm>
        </p:spPr>
        <p:txBody>
          <a:bodyPr/>
          <a:lstStyle>
            <a:lvl1pPr algn="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Slide Number Placeholder 5"/>
          <p:cNvSpPr>
            <a:spLocks noGrp="1"/>
          </p:cNvSpPr>
          <p:nvPr>
            <p:ph type="sldNum" sz="quarter" idx="12"/>
          </p:nvPr>
        </p:nvSpPr>
        <p:spPr>
          <a:xfrm>
            <a:off x="6457950" y="6356351"/>
            <a:ext cx="2057400" cy="365125"/>
          </a:xfrm>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3619" y="6356351"/>
            <a:ext cx="3086100" cy="365125"/>
          </a:xfrm>
        </p:spPr>
        <p:txBody>
          <a:bodyPr/>
          <a:lstStyle>
            <a:lvl1pPr algn="l">
              <a:defRPr/>
            </a:lvl1pPr>
          </a:lstStyle>
          <a:p>
            <a:r>
              <a:rPr lang="en-US" dirty="0" smtClean="0"/>
              <a:t>Laura Terrill</a:t>
            </a:r>
            <a:endParaRPr lang="en-US" dirty="0"/>
          </a:p>
        </p:txBody>
      </p:sp>
      <p:sp>
        <p:nvSpPr>
          <p:cNvPr id="4" name="Slide Number Placeholder 3"/>
          <p:cNvSpPr>
            <a:spLocks noGrp="1"/>
          </p:cNvSpPr>
          <p:nvPr>
            <p:ph type="sldNum" sz="quarter" idx="12"/>
          </p:nvPr>
        </p:nvSpPr>
        <p:spPr>
          <a:xfrm>
            <a:off x="6954061"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5728540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628650" y="6311899"/>
            <a:ext cx="3086100" cy="365125"/>
          </a:xfrm>
        </p:spPr>
        <p:txBody>
          <a:bodyPr/>
          <a:lstStyle>
            <a:lvl1pPr algn="l">
              <a:defRPr/>
            </a:lvl1pPr>
          </a:lstStyle>
          <a:p>
            <a:r>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9" name="Slide Number Placeholder 8"/>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a:xfrm>
            <a:off x="590550" y="6356351"/>
            <a:ext cx="3086100" cy="365125"/>
          </a:xfrm>
        </p:spPr>
        <p:txBody>
          <a:bodyPr/>
          <a:lstStyle>
            <a:lvl1pPr algn="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3619" y="6356351"/>
            <a:ext cx="3086100" cy="365125"/>
          </a:xfrm>
        </p:spPr>
        <p:txBody>
          <a:bodyPr/>
          <a:lstStyle>
            <a:lvl1pPr algn="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Slide Number Placeholder 3"/>
          <p:cNvSpPr>
            <a:spLocks noGrp="1"/>
          </p:cNvSpPr>
          <p:nvPr>
            <p:ph type="sldNum" sz="quarter" idx="12"/>
          </p:nvPr>
        </p:nvSpPr>
        <p:spPr>
          <a:xfrm>
            <a:off x="6954061" y="6356351"/>
            <a:ext cx="2057400" cy="365125"/>
          </a:xfrm>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6" name="Footer Placeholder 5"/>
          <p:cNvSpPr>
            <a:spLocks noGrp="1"/>
          </p:cNvSpPr>
          <p:nvPr>
            <p:ph type="ftr" sz="quarter" idx="11"/>
          </p:nvPr>
        </p:nvSpPr>
        <p:spPr>
          <a:xfrm>
            <a:off x="631730" y="6356351"/>
            <a:ext cx="3086100" cy="365125"/>
          </a:xfrm>
        </p:spPr>
        <p:txBody>
          <a:bodyPr/>
          <a:lstStyle>
            <a:lvl1pPr algn="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6000" dirty="0">
                <a:solidFill>
                  <a:prstClr val="white"/>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r>
              <a:rPr lang="en-US" sz="6000" dirty="0">
                <a:solidFill>
                  <a:prstClr val="white"/>
                </a:solidFill>
                <a:effectLst/>
              </a:rPr>
              <a:t>”</a:t>
            </a:r>
          </a:p>
        </p:txBody>
      </p:sp>
    </p:spTree>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11965088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628650" y="6311902"/>
            <a:ext cx="3086100" cy="365125"/>
          </a:xfrm>
        </p:spPr>
        <p:txBody>
          <a:bodyPr/>
          <a:lstStyle>
            <a:lvl1pPr algn="l">
              <a:defRPr/>
            </a:lvl1pPr>
          </a:lstStyle>
          <a:p>
            <a:r>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extLst mod="1">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80010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2362200"/>
            <a:ext cx="39243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991100" y="2362200"/>
            <a:ext cx="3924300" cy="3733800"/>
          </a:xfrm>
        </p:spPr>
        <p:txBody>
          <a:bodyPr/>
          <a:lstStyle/>
          <a:p>
            <a:pPr lvl="0"/>
            <a:endParaRPr lang="en-US" noProof="0" dirty="0"/>
          </a:p>
        </p:txBody>
      </p:sp>
      <p:sp>
        <p:nvSpPr>
          <p:cNvPr id="5" name="Date Placeholder 4"/>
          <p:cNvSpPr>
            <a:spLocks noGrp="1"/>
          </p:cNvSpPr>
          <p:nvPr>
            <p:ph type="dt" sz="half" idx="10"/>
          </p:nvPr>
        </p:nvSpPr>
        <p:spPr>
          <a:xfrm>
            <a:off x="7010400" y="6553200"/>
            <a:ext cx="1905000" cy="304800"/>
          </a:xfrm>
          <a:prstGeom prst="rect">
            <a:avLst/>
          </a:prstGeom>
        </p:spPr>
        <p:txBody>
          <a:bodyPr/>
          <a:lstStyle>
            <a:lvl1pPr>
              <a:defRPr/>
            </a:lvl1pPr>
          </a:lstStyle>
          <a:p>
            <a:pPr>
              <a:defRPr/>
            </a:pP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a:xfrm>
            <a:off x="3101975" y="6605588"/>
            <a:ext cx="2895600" cy="304800"/>
          </a:xfrm>
        </p:spPr>
        <p:txBody>
          <a:bodyPr/>
          <a:lstStyle>
            <a:lvl1pPr>
              <a:defRPr/>
            </a:lvl1pPr>
          </a:lstStyle>
          <a:p>
            <a:pPr>
              <a:defRPr/>
            </a:pPr>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a:xfrm>
            <a:off x="84138" y="5946775"/>
            <a:ext cx="587375" cy="885825"/>
          </a:xfrm>
          <a:prstGeom prst="rect">
            <a:avLst/>
          </a:prstGeom>
        </p:spPr>
        <p:txBody>
          <a:bodyPr/>
          <a:lstStyle>
            <a:lvl1pPr>
              <a:defRPr/>
            </a:lvl1pPr>
          </a:lstStyle>
          <a:p>
            <a:pPr>
              <a:defRPr/>
            </a:pPr>
            <a:fld id="{5FF811C5-25EF-6C44-958A-B5B360920596}"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def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720658760"/>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1.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9.xml"/><Relationship Id="rId12" Type="http://schemas.openxmlformats.org/officeDocument/2006/relationships/slideLayout" Target="../slideLayouts/slideLayout30.xml"/><Relationship Id="rId13" Type="http://schemas.openxmlformats.org/officeDocument/2006/relationships/theme" Target="../theme/theme2.xml"/><Relationship Id="rId1" Type="http://schemas.openxmlformats.org/officeDocument/2006/relationships/slideLayout" Target="../slideLayouts/slideLayout19.xml"/><Relationship Id="rId2" Type="http://schemas.openxmlformats.org/officeDocument/2006/relationships/slideLayout" Target="../slideLayouts/slideLayout20.xml"/><Relationship Id="rId3" Type="http://schemas.openxmlformats.org/officeDocument/2006/relationships/slideLayout" Target="../slideLayouts/slideLayout21.xml"/><Relationship Id="rId4" Type="http://schemas.openxmlformats.org/officeDocument/2006/relationships/slideLayout" Target="../slideLayouts/slideLayout22.xml"/><Relationship Id="rId5" Type="http://schemas.openxmlformats.org/officeDocument/2006/relationships/slideLayout" Target="../slideLayouts/slideLayout23.xml"/><Relationship Id="rId6" Type="http://schemas.openxmlformats.org/officeDocument/2006/relationships/slideLayout" Target="../slideLayouts/slideLayout24.xml"/><Relationship Id="rId7" Type="http://schemas.openxmlformats.org/officeDocument/2006/relationships/slideLayout" Target="../slideLayouts/slideLayout25.xml"/><Relationship Id="rId8" Type="http://schemas.openxmlformats.org/officeDocument/2006/relationships/slideLayout" Target="../slideLayouts/slideLayout26.xml"/><Relationship Id="rId9" Type="http://schemas.openxmlformats.org/officeDocument/2006/relationships/slideLayout" Target="../slideLayouts/slideLayout27.xml"/><Relationship Id="rId10"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9.xml"/><Relationship Id="rId20" Type="http://schemas.openxmlformats.org/officeDocument/2006/relationships/image" Target="../media/image1.png"/><Relationship Id="rId10" Type="http://schemas.openxmlformats.org/officeDocument/2006/relationships/slideLayout" Target="../slideLayouts/slideLayout40.xml"/><Relationship Id="rId11" Type="http://schemas.openxmlformats.org/officeDocument/2006/relationships/slideLayout" Target="../slideLayouts/slideLayout41.xml"/><Relationship Id="rId12" Type="http://schemas.openxmlformats.org/officeDocument/2006/relationships/slideLayout" Target="../slideLayouts/slideLayout42.xml"/><Relationship Id="rId13" Type="http://schemas.openxmlformats.org/officeDocument/2006/relationships/slideLayout" Target="../slideLayouts/slideLayout43.xml"/><Relationship Id="rId14" Type="http://schemas.openxmlformats.org/officeDocument/2006/relationships/slideLayout" Target="../slideLayouts/slideLayout44.xml"/><Relationship Id="rId15" Type="http://schemas.openxmlformats.org/officeDocument/2006/relationships/slideLayout" Target="../slideLayouts/slideLayout45.xml"/><Relationship Id="rId16" Type="http://schemas.openxmlformats.org/officeDocument/2006/relationships/slideLayout" Target="../slideLayouts/slideLayout46.xml"/><Relationship Id="rId17" Type="http://schemas.openxmlformats.org/officeDocument/2006/relationships/slideLayout" Target="../slideLayouts/slideLayout47.xml"/><Relationship Id="rId18" Type="http://schemas.openxmlformats.org/officeDocument/2006/relationships/slideLayout" Target="../slideLayouts/slideLayout48.xml"/><Relationship Id="rId19" Type="http://schemas.openxmlformats.org/officeDocument/2006/relationships/theme" Target="../theme/theme3.xml"/><Relationship Id="rId1" Type="http://schemas.openxmlformats.org/officeDocument/2006/relationships/slideLayout" Target="../slideLayouts/slideLayout31.xml"/><Relationship Id="rId2" Type="http://schemas.openxmlformats.org/officeDocument/2006/relationships/slideLayout" Target="../slideLayouts/slideLayout32.xml"/><Relationship Id="rId3" Type="http://schemas.openxmlformats.org/officeDocument/2006/relationships/slideLayout" Target="../slideLayouts/slideLayout33.xml"/><Relationship Id="rId4" Type="http://schemas.openxmlformats.org/officeDocument/2006/relationships/slideLayout" Target="../slideLayouts/slideLayout34.xml"/><Relationship Id="rId5" Type="http://schemas.openxmlformats.org/officeDocument/2006/relationships/slideLayout" Target="../slideLayouts/slideLayout35.xml"/><Relationship Id="rId6" Type="http://schemas.openxmlformats.org/officeDocument/2006/relationships/slideLayout" Target="../slideLayouts/slideLayout36.xml"/><Relationship Id="rId7" Type="http://schemas.openxmlformats.org/officeDocument/2006/relationships/slideLayout" Target="../slideLayouts/slideLayout37.xml"/><Relationship Id="rId8"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7.xml"/><Relationship Id="rId20" Type="http://schemas.openxmlformats.org/officeDocument/2006/relationships/image" Target="../media/image1.png"/><Relationship Id="rId10" Type="http://schemas.openxmlformats.org/officeDocument/2006/relationships/slideLayout" Target="../slideLayouts/slideLayout58.xml"/><Relationship Id="rId11" Type="http://schemas.openxmlformats.org/officeDocument/2006/relationships/slideLayout" Target="../slideLayouts/slideLayout59.xml"/><Relationship Id="rId12" Type="http://schemas.openxmlformats.org/officeDocument/2006/relationships/slideLayout" Target="../slideLayouts/slideLayout60.xml"/><Relationship Id="rId13" Type="http://schemas.openxmlformats.org/officeDocument/2006/relationships/slideLayout" Target="../slideLayouts/slideLayout61.xml"/><Relationship Id="rId14" Type="http://schemas.openxmlformats.org/officeDocument/2006/relationships/slideLayout" Target="../slideLayouts/slideLayout62.xml"/><Relationship Id="rId15" Type="http://schemas.openxmlformats.org/officeDocument/2006/relationships/slideLayout" Target="../slideLayouts/slideLayout63.xml"/><Relationship Id="rId16" Type="http://schemas.openxmlformats.org/officeDocument/2006/relationships/slideLayout" Target="../slideLayouts/slideLayout64.xml"/><Relationship Id="rId17" Type="http://schemas.openxmlformats.org/officeDocument/2006/relationships/slideLayout" Target="../slideLayouts/slideLayout65.xml"/><Relationship Id="rId18" Type="http://schemas.openxmlformats.org/officeDocument/2006/relationships/slideLayout" Target="../slideLayouts/slideLayout66.xml"/><Relationship Id="rId19" Type="http://schemas.openxmlformats.org/officeDocument/2006/relationships/theme" Target="../theme/theme4.xml"/><Relationship Id="rId1" Type="http://schemas.openxmlformats.org/officeDocument/2006/relationships/slideLayout" Target="../slideLayouts/slideLayout49.xml"/><Relationship Id="rId2" Type="http://schemas.openxmlformats.org/officeDocument/2006/relationships/slideLayout" Target="../slideLayouts/slideLayout50.xml"/><Relationship Id="rId3" Type="http://schemas.openxmlformats.org/officeDocument/2006/relationships/slideLayout" Target="../slideLayouts/slideLayout51.xml"/><Relationship Id="rId4" Type="http://schemas.openxmlformats.org/officeDocument/2006/relationships/slideLayout" Target="../slideLayouts/slideLayout52.xml"/><Relationship Id="rId5" Type="http://schemas.openxmlformats.org/officeDocument/2006/relationships/slideLayout" Target="../slideLayouts/slideLayout53.xml"/><Relationship Id="rId6" Type="http://schemas.openxmlformats.org/officeDocument/2006/relationships/slideLayout" Target="../slideLayouts/slideLayout54.xml"/><Relationship Id="rId7" Type="http://schemas.openxmlformats.org/officeDocument/2006/relationships/slideLayout" Target="../slideLayouts/slideLayout55.xml"/><Relationship Id="rId8" Type="http://schemas.openxmlformats.org/officeDocument/2006/relationships/slideLayout" Target="../slideLayouts/slideLayout56.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5.xml"/><Relationship Id="rId20" Type="http://schemas.openxmlformats.org/officeDocument/2006/relationships/image" Target="../media/image1.png"/><Relationship Id="rId10" Type="http://schemas.openxmlformats.org/officeDocument/2006/relationships/slideLayout" Target="../slideLayouts/slideLayout76.xml"/><Relationship Id="rId11" Type="http://schemas.openxmlformats.org/officeDocument/2006/relationships/slideLayout" Target="../slideLayouts/slideLayout77.xml"/><Relationship Id="rId12" Type="http://schemas.openxmlformats.org/officeDocument/2006/relationships/slideLayout" Target="../slideLayouts/slideLayout78.xml"/><Relationship Id="rId13" Type="http://schemas.openxmlformats.org/officeDocument/2006/relationships/slideLayout" Target="../slideLayouts/slideLayout79.xml"/><Relationship Id="rId14" Type="http://schemas.openxmlformats.org/officeDocument/2006/relationships/slideLayout" Target="../slideLayouts/slideLayout80.xml"/><Relationship Id="rId15" Type="http://schemas.openxmlformats.org/officeDocument/2006/relationships/slideLayout" Target="../slideLayouts/slideLayout81.xml"/><Relationship Id="rId16" Type="http://schemas.openxmlformats.org/officeDocument/2006/relationships/slideLayout" Target="../slideLayouts/slideLayout82.xml"/><Relationship Id="rId17" Type="http://schemas.openxmlformats.org/officeDocument/2006/relationships/slideLayout" Target="../slideLayouts/slideLayout83.xml"/><Relationship Id="rId18" Type="http://schemas.openxmlformats.org/officeDocument/2006/relationships/slideLayout" Target="../slideLayouts/slideLayout84.xml"/><Relationship Id="rId19" Type="http://schemas.openxmlformats.org/officeDocument/2006/relationships/theme" Target="../theme/theme5.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smtClean="0"/>
              <a:t>Laura Terrill</a:t>
            </a: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57F1E4F-1CFF-5643-939E-02111984F565}" type="slidenum">
              <a:rPr lang="en-US" smtClean="0"/>
              <a:t>‹#›</a:t>
            </a:fld>
            <a:endParaRPr lang="en-US" dirty="0"/>
          </a:p>
        </p:txBody>
      </p:sp>
    </p:spTree>
    <p:extLst>
      <p:ext uri="{BB962C8B-B14F-4D97-AF65-F5344CB8AC3E}">
        <p14:creationId xmlns:p14="http://schemas.microsoft.com/office/powerpoint/2010/main" val="853070861"/>
      </p:ext>
    </p:extLst>
  </p:cSld>
  <p:clrMap bg1="dk1" tx1="lt1" bg2="dk2" tx2="lt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 id="2147483816" r:id="rId13"/>
    <p:sldLayoutId id="2147483817" r:id="rId14"/>
    <p:sldLayoutId id="2147483818" r:id="rId15"/>
    <p:sldLayoutId id="2147483819" r:id="rId16"/>
    <p:sldLayoutId id="2147483820" r:id="rId17"/>
    <p:sldLayoutId id="2147483821" r:id="rId18"/>
  </p:sldLayoutIdLst>
  <p:hf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dirty="0">
              <a:solidFill>
                <a:srgbClr val="1F497D"/>
              </a:solidFill>
            </a:endParaRPr>
          </a:p>
        </p:txBody>
      </p:sp>
      <p:sp>
        <p:nvSpPr>
          <p:cNvPr id="3" name="Footer Placeholder 2"/>
          <p:cNvSpPr>
            <a:spLocks noGrp="1"/>
          </p:cNvSpPr>
          <p:nvPr>
            <p:ph type="ftr" sz="quarter" idx="3"/>
          </p:nvPr>
        </p:nvSpPr>
        <p:spPr>
          <a:xfrm>
            <a:off x="0" y="6430962"/>
            <a:ext cx="5421083" cy="365125"/>
          </a:xfrm>
          <a:prstGeom prst="rect">
            <a:avLst/>
          </a:prstGeom>
        </p:spPr>
        <p:txBody>
          <a:bodyPr vert="horz" anchor="ctr"/>
          <a:lstStyle>
            <a:lvl1pPr algn="l" eaLnBrk="1" latinLnBrk="0" hangingPunct="1">
              <a:defRPr kumimoji="0" sz="1400">
                <a:solidFill>
                  <a:schemeClr val="tx2"/>
                </a:solidFill>
              </a:defRPr>
            </a:lvl1pPr>
          </a:lstStyle>
          <a:p>
            <a:r>
              <a:rPr lang="en-US">
                <a:solidFill>
                  <a:srgbClr val="1F497D"/>
                </a:solidFill>
              </a:rPr>
              <a:t>Laura Terrill</a:t>
            </a: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74C2F60E-34D8-DD42-93FD-7BD7AE432328}" type="slidenum">
              <a:rPr lang="en-US"/>
              <a:pPr/>
              <a:t>‹#›</a:t>
            </a:fld>
            <a:endParaRPr lang="en-US"/>
          </a:p>
        </p:txBody>
      </p:sp>
    </p:spTree>
    <p:extLst>
      <p:ext uri="{BB962C8B-B14F-4D97-AF65-F5344CB8AC3E}">
        <p14:creationId xmlns:p14="http://schemas.microsoft.com/office/powerpoint/2010/main" val="722494873"/>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 id="2147483835" r:id="rId12"/>
  </p:sldLayoutIdLst>
  <p:hf hd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1813189763"/>
      </p:ext>
    </p:extLst>
  </p:cSld>
  <p:clrMap bg1="dk1" tx1="lt1" bg2="dk2" tx2="lt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 id="2147483848" r:id="rId12"/>
    <p:sldLayoutId id="2147483849" r:id="rId13"/>
    <p:sldLayoutId id="2147483850" r:id="rId14"/>
    <p:sldLayoutId id="2147483851" r:id="rId15"/>
    <p:sldLayoutId id="2147483852" r:id="rId16"/>
    <p:sldLayoutId id="2147483853" r:id="rId17"/>
    <p:sldLayoutId id="2147483854" r:id="rId18"/>
  </p:sldLayoutIdLst>
  <p:hf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1773699080"/>
      </p:ext>
    </p:extLst>
  </p:cSld>
  <p:clrMap bg1="dk1" tx1="lt1" bg2="dk2" tx2="lt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 id="2147483861" r:id="rId6"/>
    <p:sldLayoutId id="2147483862" r:id="rId7"/>
    <p:sldLayoutId id="2147483863" r:id="rId8"/>
    <p:sldLayoutId id="2147483864" r:id="rId9"/>
    <p:sldLayoutId id="2147483865" r:id="rId10"/>
    <p:sldLayoutId id="2147483866" r:id="rId11"/>
    <p:sldLayoutId id="2147483867" r:id="rId12"/>
    <p:sldLayoutId id="2147483868" r:id="rId13"/>
    <p:sldLayoutId id="2147483869" r:id="rId14"/>
    <p:sldLayoutId id="2147483870" r:id="rId15"/>
    <p:sldLayoutId id="2147483871" r:id="rId16"/>
    <p:sldLayoutId id="2147483872" r:id="rId17"/>
    <p:sldLayoutId id="2147483873" r:id="rId18"/>
  </p:sldLayoutIdLst>
  <p:hf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746642331"/>
      </p:ext>
    </p:extLst>
  </p:cSld>
  <p:clrMap bg1="dk1" tx1="lt1" bg2="dk2" tx2="lt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 id="2147483883" r:id="rId9"/>
    <p:sldLayoutId id="2147483884" r:id="rId10"/>
    <p:sldLayoutId id="2147483885" r:id="rId11"/>
    <p:sldLayoutId id="2147483886" r:id="rId12"/>
    <p:sldLayoutId id="2147483887" r:id="rId13"/>
    <p:sldLayoutId id="2147483888" r:id="rId14"/>
    <p:sldLayoutId id="2147483889" r:id="rId15"/>
    <p:sldLayoutId id="2147483890" r:id="rId16"/>
    <p:sldLayoutId id="2147483891" r:id="rId17"/>
    <p:sldLayoutId id="2147483892" r:id="rId18"/>
  </p:sldLayoutIdLst>
  <p:hf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 Id="rId3" Type="http://schemas.openxmlformats.org/officeDocument/2006/relationships/image" Target="../media/image1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2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18.emf"/><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tif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3.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tiff"/><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tiff"/><Relationship Id="rId5" Type="http://schemas.openxmlformats.org/officeDocument/2006/relationships/image" Target="../media/image26.tiff"/><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tiff"/></Relationships>
</file>

<file path=ppt/slides/_rels/slide30.xml.rels><?xml version="1.0" encoding="UTF-8" standalone="yes"?>
<Relationships xmlns="http://schemas.openxmlformats.org/package/2006/relationships"><Relationship Id="rId3" Type="http://schemas.openxmlformats.org/officeDocument/2006/relationships/image" Target="../media/image29.tiff"/><Relationship Id="rId4" Type="http://schemas.openxmlformats.org/officeDocument/2006/relationships/image" Target="../media/image30.tiff"/><Relationship Id="rId5" Type="http://schemas.openxmlformats.org/officeDocument/2006/relationships/image" Target="../media/image31.tiff"/><Relationship Id="rId6" Type="http://schemas.openxmlformats.org/officeDocument/2006/relationships/image" Target="../media/image32.tiff"/><Relationship Id="rId7" Type="http://schemas.openxmlformats.org/officeDocument/2006/relationships/image" Target="../media/image33.tiff"/><Relationship Id="rId1" Type="http://schemas.openxmlformats.org/officeDocument/2006/relationships/slideLayout" Target="../slideLayouts/slideLayout7.xml"/><Relationship Id="rId2" Type="http://schemas.openxmlformats.org/officeDocument/2006/relationships/image" Target="../media/image28.tif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37.png"/><Relationship Id="rId9" Type="http://schemas.openxmlformats.org/officeDocument/2006/relationships/image" Target="../media/image38.jpeg"/><Relationship Id="rId10" Type="http://schemas.openxmlformats.org/officeDocument/2006/relationships/image" Target="../media/image39.jpe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0.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tif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45.tiff"/></Relationships>
</file>

<file path=ppt/slides/_rels/slide43.xml.rels><?xml version="1.0" encoding="UTF-8" standalone="yes"?>
<Relationships xmlns="http://schemas.openxmlformats.org/package/2006/relationships"><Relationship Id="rId3" Type="http://schemas.openxmlformats.org/officeDocument/2006/relationships/image" Target="../media/image46.tiff"/><Relationship Id="rId4" Type="http://schemas.openxmlformats.org/officeDocument/2006/relationships/image" Target="../media/image47.tiff"/><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8" Type="http://schemas.openxmlformats.org/officeDocument/2006/relationships/image" Target="../media/image37.png"/><Relationship Id="rId9" Type="http://schemas.openxmlformats.org/officeDocument/2006/relationships/image" Target="../media/image38.jpeg"/><Relationship Id="rId10" Type="http://schemas.openxmlformats.org/officeDocument/2006/relationships/image" Target="../media/image39.jpe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45.xml.rels><?xml version="1.0" encoding="UTF-8" standalone="yes"?>
<Relationships xmlns="http://schemas.openxmlformats.org/package/2006/relationships"><Relationship Id="rId3" Type="http://schemas.openxmlformats.org/officeDocument/2006/relationships/image" Target="../media/image49.jpeg"/><Relationship Id="rId4" Type="http://schemas.openxmlformats.org/officeDocument/2006/relationships/image" Target="../media/image50.tiff"/><Relationship Id="rId1" Type="http://schemas.openxmlformats.org/officeDocument/2006/relationships/slideLayout" Target="../slideLayouts/slideLayout6.xml"/><Relationship Id="rId2" Type="http://schemas.openxmlformats.org/officeDocument/2006/relationships/image" Target="../media/image4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4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tif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tif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tiff"/><Relationship Id="rId3" Type="http://schemas.openxmlformats.org/officeDocument/2006/relationships/image" Target="../media/image9.tiff"/></Relationships>
</file>

<file path=ppt/slides/_rels/slide50.xml.rels><?xml version="1.0" encoding="UTF-8" standalone="yes"?>
<Relationships xmlns="http://schemas.openxmlformats.org/package/2006/relationships"><Relationship Id="rId3" Type="http://schemas.openxmlformats.org/officeDocument/2006/relationships/image" Target="../media/image50.tiff"/><Relationship Id="rId4" Type="http://schemas.openxmlformats.org/officeDocument/2006/relationships/image" Target="../media/image53.tiff"/><Relationship Id="rId1" Type="http://schemas.openxmlformats.org/officeDocument/2006/relationships/slideLayout" Target="../slideLayouts/slideLayout6.xml"/><Relationship Id="rId2" Type="http://schemas.openxmlformats.org/officeDocument/2006/relationships/notesSlide" Target="../notesSlides/notesSlide2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5.xml"/><Relationship Id="rId3" Type="http://schemas.openxmlformats.org/officeDocument/2006/relationships/image" Target="../media/image54.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 Id="rId3" Type="http://schemas.openxmlformats.org/officeDocument/2006/relationships/image" Target="../media/image49.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5.tif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image" Target="../media/image56.jpeg"/></Relationships>
</file>

<file path=ppt/slides/_rels/slide57.xml.rels><?xml version="1.0" encoding="UTF-8" standalone="yes"?>
<Relationships xmlns="http://schemas.openxmlformats.org/package/2006/relationships"><Relationship Id="rId3" Type="http://schemas.openxmlformats.org/officeDocument/2006/relationships/image" Target="../media/image57.png"/><Relationship Id="rId4" Type="http://schemas.openxmlformats.org/officeDocument/2006/relationships/image" Target="../media/image58.jpeg"/><Relationship Id="rId5" Type="http://schemas.openxmlformats.org/officeDocument/2006/relationships/image" Target="../media/image59.png"/><Relationship Id="rId6" Type="http://schemas.openxmlformats.org/officeDocument/2006/relationships/image" Target="../media/image60.png"/><Relationship Id="rId1" Type="http://schemas.openxmlformats.org/officeDocument/2006/relationships/slideLayout" Target="../slideLayouts/slideLayout32.xml"/><Relationship Id="rId2" Type="http://schemas.openxmlformats.org/officeDocument/2006/relationships/notesSlide" Target="../notesSlides/notesSlide2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image" Target="../media/image56.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image" Target="../media/image61.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3.xml"/><Relationship Id="rId2" Type="http://schemas.openxmlformats.org/officeDocument/2006/relationships/notesSlide" Target="../notesSlides/notesSlide31.xml"/><Relationship Id="rId3" Type="http://schemas.openxmlformats.org/officeDocument/2006/relationships/image" Target="../media/image62.tif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image" Target="../media/image63.tiff"/></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image" Target="../media/image64.tiff"/></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image" Target="../media/image65.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image" Target="../media/image66.tiff"/></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6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1" Type="http://schemas.openxmlformats.org/officeDocument/2006/relationships/slideLayout" Target="../slideLayouts/slideLayout18.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28892" y="235605"/>
            <a:ext cx="6858000" cy="1194650"/>
          </a:xfrm>
        </p:spPr>
        <p:txBody>
          <a:bodyPr anchor="ctr">
            <a:normAutofit/>
          </a:bodyPr>
          <a:lstStyle/>
          <a:p>
            <a:pPr algn="ctr"/>
            <a:r>
              <a:rPr lang="en-US" sz="4800" smtClean="0">
                <a:solidFill>
                  <a:schemeClr val="tx1"/>
                </a:solidFill>
              </a:rPr>
              <a:t>Reading in the Content  Areas</a:t>
            </a:r>
            <a:endParaRPr lang="en-US" sz="4800">
              <a:solidFill>
                <a:schemeClr val="tx1"/>
              </a:solidFill>
            </a:endParaRPr>
          </a:p>
        </p:txBody>
      </p:sp>
      <p:sp>
        <p:nvSpPr>
          <p:cNvPr id="5" name="TextBox 4"/>
          <p:cNvSpPr txBox="1"/>
          <p:nvPr/>
        </p:nvSpPr>
        <p:spPr>
          <a:xfrm>
            <a:off x="222817" y="6237037"/>
            <a:ext cx="1675267" cy="461665"/>
          </a:xfrm>
          <a:prstGeom prst="rect">
            <a:avLst/>
          </a:prstGeom>
          <a:noFill/>
        </p:spPr>
        <p:txBody>
          <a:bodyPr wrap="none" rtlCol="0">
            <a:spAutoFit/>
          </a:bodyPr>
          <a:lstStyle/>
          <a:p>
            <a:pPr algn="ctr"/>
            <a:r>
              <a:rPr lang="en-US" sz="2400" dirty="0" smtClean="0"/>
              <a:t>Laura Terrill</a:t>
            </a:r>
          </a:p>
        </p:txBody>
      </p:sp>
      <p:pic>
        <p:nvPicPr>
          <p:cNvPr id="3" name="Picture 2"/>
          <p:cNvPicPr>
            <a:picLocks noChangeAspect="1"/>
          </p:cNvPicPr>
          <p:nvPr/>
        </p:nvPicPr>
        <p:blipFill>
          <a:blip r:embed="rId3"/>
          <a:stretch>
            <a:fillRect/>
          </a:stretch>
        </p:blipFill>
        <p:spPr>
          <a:xfrm>
            <a:off x="2225842" y="1600025"/>
            <a:ext cx="4646863" cy="4235916"/>
          </a:xfrm>
          <a:prstGeom prst="rect">
            <a:avLst/>
          </a:prstGeom>
        </p:spPr>
      </p:pic>
      <p:sp>
        <p:nvSpPr>
          <p:cNvPr id="4" name="TextBox 3"/>
          <p:cNvSpPr txBox="1"/>
          <p:nvPr/>
        </p:nvSpPr>
        <p:spPr>
          <a:xfrm>
            <a:off x="4355432" y="6175482"/>
            <a:ext cx="4620125" cy="523220"/>
          </a:xfrm>
          <a:prstGeom prst="rect">
            <a:avLst/>
          </a:prstGeom>
          <a:noFill/>
        </p:spPr>
        <p:txBody>
          <a:bodyPr wrap="square" rtlCol="0">
            <a:spAutoFit/>
          </a:bodyPr>
          <a:lstStyle/>
          <a:p>
            <a:pPr algn="r"/>
            <a:r>
              <a:rPr lang="en-US" sz="1400"/>
              <a:t>https://www.tes.com/lessons/bx2MR4btAJl8Ow/18-read-82-aldp-step-4-post-secondary-literacy-content-area-study</a:t>
            </a:r>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1</a:t>
            </a:fld>
            <a:endParaRPr lang="en-US" dirty="0"/>
          </a:p>
        </p:txBody>
      </p:sp>
    </p:spTree>
    <p:extLst>
      <p:ext uri="{BB962C8B-B14F-4D97-AF65-F5344CB8AC3E}">
        <p14:creationId xmlns:p14="http://schemas.microsoft.com/office/powerpoint/2010/main" val="9167950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491633" y="591579"/>
            <a:ext cx="8229600" cy="1069975"/>
          </a:xfrm>
          <a:solidFill>
            <a:schemeClr val="accent1"/>
          </a:solidFill>
        </p:spPr>
        <p:txBody>
          <a:bodyPr/>
          <a:lstStyle/>
          <a:p>
            <a:r>
              <a:rPr lang="en-US">
                <a:solidFill>
                  <a:schemeClr val="tx1"/>
                </a:solidFill>
                <a:ea typeface="ＭＳ Ｐゴシック" pitchFamily="-112" charset="-128"/>
                <a:cs typeface="ＭＳ Ｐゴシック" pitchFamily="-112" charset="-128"/>
              </a:rPr>
              <a:t>Jean and Andre</a:t>
            </a:r>
          </a:p>
        </p:txBody>
      </p:sp>
      <p:sp>
        <p:nvSpPr>
          <p:cNvPr id="114692" name="Text Box 3"/>
          <p:cNvSpPr txBox="1">
            <a:spLocks noChangeArrowheads="1"/>
          </p:cNvSpPr>
          <p:nvPr/>
        </p:nvSpPr>
        <p:spPr bwMode="auto">
          <a:xfrm>
            <a:off x="902002" y="1761040"/>
            <a:ext cx="7408862" cy="4031873"/>
          </a:xfrm>
          <a:prstGeom prst="rect">
            <a:avLst/>
          </a:prstGeom>
          <a:noFill/>
          <a:ln w="9525">
            <a:noFill/>
            <a:miter lim="800000"/>
            <a:headEnd/>
            <a:tailEnd/>
          </a:ln>
        </p:spPr>
        <p:txBody>
          <a:bodyPr>
            <a:prstTxWarp prst="textNoShape">
              <a:avLst/>
            </a:prstTxWarp>
            <a:spAutoFit/>
          </a:bodyPr>
          <a:lstStyle/>
          <a:p>
            <a:r>
              <a:rPr lang="en-US" sz="2800"/>
              <a:t>Jean and Andre are brothers. Jean is older. The two go to a school which is found less than five kilometers from their home in Paris. Although there is a difference in age of three years between the two brothers, their grade levels are only two years apart. Andre is in sixth grade.</a:t>
            </a:r>
          </a:p>
          <a:p>
            <a:endParaRPr lang="en-US" sz="2800"/>
          </a:p>
          <a:p>
            <a:pPr algn="ctr"/>
            <a:r>
              <a:rPr lang="en-US" sz="3200" b="1">
                <a:solidFill>
                  <a:schemeClr val="accent6"/>
                </a:solidFill>
              </a:rPr>
              <a:t> What grade is Jean in? </a:t>
            </a:r>
          </a:p>
          <a:p>
            <a:pPr algn="ctr"/>
            <a:endParaRPr lang="en-US" sz="2800"/>
          </a:p>
        </p:txBody>
      </p:sp>
      <p:sp>
        <p:nvSpPr>
          <p:cNvPr id="114693" name="Text Box 4"/>
          <p:cNvSpPr txBox="1">
            <a:spLocks noChangeArrowheads="1"/>
          </p:cNvSpPr>
          <p:nvPr/>
        </p:nvSpPr>
        <p:spPr bwMode="auto">
          <a:xfrm>
            <a:off x="3609975" y="6285331"/>
            <a:ext cx="5534025" cy="307975"/>
          </a:xfrm>
          <a:prstGeom prst="rect">
            <a:avLst/>
          </a:prstGeom>
          <a:noFill/>
          <a:ln w="9525">
            <a:noFill/>
            <a:miter lim="800000"/>
            <a:headEnd/>
            <a:tailEnd/>
          </a:ln>
        </p:spPr>
        <p:txBody>
          <a:bodyPr wrap="none">
            <a:prstTxWarp prst="textNoShape">
              <a:avLst/>
            </a:prstTxWarp>
            <a:spAutoFit/>
          </a:bodyPr>
          <a:lstStyle/>
          <a:p>
            <a:r>
              <a:rPr lang="en-US" sz="1400"/>
              <a:t>Enriching Content Classes for Secondary Students (National Level)</a:t>
            </a:r>
            <a:endParaRPr lang="en-US"/>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10</a:t>
            </a:fld>
            <a:endParaRPr lang="en-US" dirty="0"/>
          </a:p>
        </p:txBody>
      </p:sp>
    </p:spTree>
    <p:extLst>
      <p:ext uri="{BB962C8B-B14F-4D97-AF65-F5344CB8AC3E}">
        <p14:creationId xmlns:p14="http://schemas.microsoft.com/office/powerpoint/2010/main" val="1277961416"/>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2089" y="365127"/>
            <a:ext cx="7973261" cy="994442"/>
          </a:xfrm>
          <a:solidFill>
            <a:schemeClr val="accent1"/>
          </a:solidFill>
        </p:spPr>
        <p:txBody>
          <a:bodyPr/>
          <a:lstStyle/>
          <a:p>
            <a:pPr algn="ctr"/>
            <a:r>
              <a:rPr lang="en-US" dirty="0">
                <a:solidFill>
                  <a:schemeClr val="tx1"/>
                </a:solidFill>
              </a:rPr>
              <a:t>Read </a:t>
            </a:r>
            <a:r>
              <a:rPr lang="en-US" dirty="0" err="1">
                <a:solidFill>
                  <a:schemeClr val="tx1"/>
                </a:solidFill>
              </a:rPr>
              <a:t>Alouds</a:t>
            </a:r>
            <a:r>
              <a:rPr lang="en-US" dirty="0">
                <a:solidFill>
                  <a:schemeClr val="tx1"/>
                </a:solidFill>
              </a:rPr>
              <a:t> </a:t>
            </a:r>
          </a:p>
        </p:txBody>
      </p:sp>
      <p:sp>
        <p:nvSpPr>
          <p:cNvPr id="3" name="Content Placeholder 2"/>
          <p:cNvSpPr>
            <a:spLocks noGrp="1"/>
          </p:cNvSpPr>
          <p:nvPr>
            <p:ph idx="1"/>
          </p:nvPr>
        </p:nvSpPr>
        <p:spPr>
          <a:xfrm>
            <a:off x="3235926" y="1852863"/>
            <a:ext cx="5279424" cy="4391526"/>
          </a:xfrm>
        </p:spPr>
        <p:txBody>
          <a:bodyPr>
            <a:normAutofit/>
          </a:bodyPr>
          <a:lstStyle/>
          <a:p>
            <a:r>
              <a:rPr lang="en-US" dirty="0"/>
              <a:t>Strong positive correlation between read-aloud experiences and vocabulary development</a:t>
            </a:r>
          </a:p>
          <a:p>
            <a:r>
              <a:rPr lang="en-US" dirty="0"/>
              <a:t>Positively linked to student motivation, increased vocabulary, writing skills and comprehension, greater verbal fluency</a:t>
            </a:r>
          </a:p>
          <a:p>
            <a:r>
              <a:rPr lang="en-US" dirty="0"/>
              <a:t>Increases exposure to academic language, we do not speak like the books we read</a:t>
            </a:r>
          </a:p>
          <a:p>
            <a:r>
              <a:rPr lang="en-US" dirty="0"/>
              <a:t>Allows teachers to work with academic words in context and throughout the development of a story</a:t>
            </a:r>
          </a:p>
          <a:p>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11</a:t>
            </a:fld>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2089" y="2094832"/>
            <a:ext cx="2375507" cy="1779337"/>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383" y="4074362"/>
            <a:ext cx="1978986" cy="2281989"/>
          </a:xfrm>
          <a:prstGeom prst="rect">
            <a:avLst/>
          </a:prstGeom>
        </p:spPr>
      </p:pic>
    </p:spTree>
    <p:extLst>
      <p:ext uri="{BB962C8B-B14F-4D97-AF65-F5344CB8AC3E}">
        <p14:creationId xmlns:p14="http://schemas.microsoft.com/office/powerpoint/2010/main" val="710201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0500"/>
            <a:ext cx="9144000" cy="6464637"/>
          </a:xfrm>
          <a:prstGeom prst="rect">
            <a:avLst/>
          </a:prstGeom>
        </p:spPr>
      </p:pic>
      <p:sp>
        <p:nvSpPr>
          <p:cNvPr id="3" name="Rectangle 2"/>
          <p:cNvSpPr/>
          <p:nvPr/>
        </p:nvSpPr>
        <p:spPr>
          <a:xfrm>
            <a:off x="332509" y="3565235"/>
            <a:ext cx="2660073" cy="988291"/>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 name="Rectangle 4"/>
          <p:cNvSpPr/>
          <p:nvPr/>
        </p:nvSpPr>
        <p:spPr>
          <a:xfrm>
            <a:off x="7278254" y="3306618"/>
            <a:ext cx="1597892" cy="701964"/>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12</a:t>
            </a:fld>
            <a:endParaRPr lang="en-US" dirty="0"/>
          </a:p>
        </p:txBody>
      </p:sp>
    </p:spTree>
    <p:extLst>
      <p:ext uri="{BB962C8B-B14F-4D97-AF65-F5344CB8AC3E}">
        <p14:creationId xmlns:p14="http://schemas.microsoft.com/office/powerpoint/2010/main" val="309709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0500"/>
            <a:ext cx="9144000" cy="6464637"/>
          </a:xfrm>
          <a:prstGeom prst="rect">
            <a:avLst/>
          </a:prstGeom>
        </p:spPr>
      </p:pic>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13</a:t>
            </a:fld>
            <a:endParaRPr lang="en-US" dirty="0"/>
          </a:p>
        </p:txBody>
      </p:sp>
    </p:spTree>
    <p:extLst>
      <p:ext uri="{BB962C8B-B14F-4D97-AF65-F5344CB8AC3E}">
        <p14:creationId xmlns:p14="http://schemas.microsoft.com/office/powerpoint/2010/main" val="17389590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20700"/>
            <a:ext cx="9144000" cy="5805000"/>
          </a:xfrm>
          <a:prstGeom prst="rect">
            <a:avLst/>
          </a:prstGeom>
        </p:spPr>
      </p:pic>
      <p:sp>
        <p:nvSpPr>
          <p:cNvPr id="5" name="Rectangle 4"/>
          <p:cNvSpPr/>
          <p:nvPr/>
        </p:nvSpPr>
        <p:spPr>
          <a:xfrm>
            <a:off x="1976581" y="1846263"/>
            <a:ext cx="1791855" cy="878464"/>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Rectangle 5"/>
          <p:cNvSpPr/>
          <p:nvPr/>
        </p:nvSpPr>
        <p:spPr>
          <a:xfrm>
            <a:off x="4849091" y="2466109"/>
            <a:ext cx="1274618" cy="42487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 name="Rectangle 6"/>
          <p:cNvSpPr/>
          <p:nvPr/>
        </p:nvSpPr>
        <p:spPr>
          <a:xfrm>
            <a:off x="8310417" y="2724727"/>
            <a:ext cx="614219" cy="16625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Rectangle 7"/>
          <p:cNvSpPr/>
          <p:nvPr/>
        </p:nvSpPr>
        <p:spPr>
          <a:xfrm>
            <a:off x="1376217" y="3833091"/>
            <a:ext cx="803565" cy="90456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9" name="Rectangle 8"/>
          <p:cNvSpPr/>
          <p:nvPr/>
        </p:nvSpPr>
        <p:spPr>
          <a:xfrm>
            <a:off x="4507345" y="4737651"/>
            <a:ext cx="2124364" cy="89653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Rectangle 9"/>
          <p:cNvSpPr/>
          <p:nvPr/>
        </p:nvSpPr>
        <p:spPr>
          <a:xfrm>
            <a:off x="7240732" y="4697845"/>
            <a:ext cx="1274618" cy="42487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11" name="Slide Number Placeholder 10"/>
          <p:cNvSpPr>
            <a:spLocks noGrp="1"/>
          </p:cNvSpPr>
          <p:nvPr>
            <p:ph type="sldNum" sz="quarter" idx="12"/>
          </p:nvPr>
        </p:nvSpPr>
        <p:spPr/>
        <p:txBody>
          <a:bodyPr/>
          <a:lstStyle/>
          <a:p>
            <a:fld id="{D57F1E4F-1CFF-5643-939E-02111984F565}" type="slidenum">
              <a:rPr lang="en-US" smtClean="0"/>
              <a:t>14</a:t>
            </a:fld>
            <a:endParaRPr lang="en-US" dirty="0"/>
          </a:p>
        </p:txBody>
      </p:sp>
    </p:spTree>
    <p:extLst>
      <p:ext uri="{BB962C8B-B14F-4D97-AF65-F5344CB8AC3E}">
        <p14:creationId xmlns:p14="http://schemas.microsoft.com/office/powerpoint/2010/main" val="1809153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0" nodeType="clickEffect">
                                  <p:stCondLst>
                                    <p:cond delay="0"/>
                                  </p:stCondLst>
                                  <p:childTnLst>
                                    <p:animEffect transition="out" filter="blinds(horizontal)">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grpId="0" nodeType="clickEffect">
                                  <p:stCondLst>
                                    <p:cond delay="0"/>
                                  </p:stCondLst>
                                  <p:childTnLst>
                                    <p:animEffect transition="out" filter="blinds(horizontal)">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20700"/>
            <a:ext cx="9144000" cy="5805000"/>
          </a:xfrm>
          <a:prstGeom prst="rect">
            <a:avLst/>
          </a:prstGeom>
        </p:spPr>
      </p:pic>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11" name="Slide Number Placeholder 10"/>
          <p:cNvSpPr>
            <a:spLocks noGrp="1"/>
          </p:cNvSpPr>
          <p:nvPr>
            <p:ph type="sldNum" sz="quarter" idx="12"/>
          </p:nvPr>
        </p:nvSpPr>
        <p:spPr/>
        <p:txBody>
          <a:bodyPr/>
          <a:lstStyle/>
          <a:p>
            <a:fld id="{D57F1E4F-1CFF-5643-939E-02111984F565}" type="slidenum">
              <a:rPr lang="en-US" smtClean="0"/>
              <a:t>15</a:t>
            </a:fld>
            <a:endParaRPr lang="en-US" dirty="0"/>
          </a:p>
        </p:txBody>
      </p:sp>
    </p:spTree>
    <p:extLst>
      <p:ext uri="{BB962C8B-B14F-4D97-AF65-F5344CB8AC3E}">
        <p14:creationId xmlns:p14="http://schemas.microsoft.com/office/powerpoint/2010/main" val="17989328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1992" y="944662"/>
            <a:ext cx="2093912" cy="563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4"/>
          <p:cNvSpPr txBox="1">
            <a:spLocks noChangeArrowheads="1"/>
          </p:cNvSpPr>
          <p:nvPr/>
        </p:nvSpPr>
        <p:spPr bwMode="auto">
          <a:xfrm>
            <a:off x="1834746" y="1476375"/>
            <a:ext cx="1760418" cy="1200329"/>
          </a:xfrm>
          <a:prstGeom prst="rect">
            <a:avLst/>
          </a:prstGeom>
          <a:noFill/>
          <a:ln w="9525">
            <a:noFill/>
            <a:miter lim="800000"/>
            <a:headEnd/>
            <a:tailEnd/>
          </a:ln>
        </p:spPr>
        <p:txBody>
          <a:bodyPr wrap="none">
            <a:spAutoFit/>
          </a:bodyPr>
          <a:lstStyle/>
          <a:p>
            <a:pPr>
              <a:defRPr/>
            </a:pPr>
            <a:r>
              <a:rPr lang="en-US" sz="2400" dirty="0">
                <a:solidFill>
                  <a:schemeClr val="tx1">
                    <a:lumMod val="95000"/>
                  </a:schemeClr>
                </a:solidFill>
                <a:cs typeface="ＭＳ Ｐゴシック" charset="-128"/>
              </a:rPr>
              <a:t>Reading </a:t>
            </a:r>
          </a:p>
          <a:p>
            <a:pPr>
              <a:defRPr/>
            </a:pPr>
            <a:r>
              <a:rPr lang="en-US" sz="2400" dirty="0">
                <a:solidFill>
                  <a:schemeClr val="tx1">
                    <a:lumMod val="95000"/>
                  </a:schemeClr>
                </a:solidFill>
                <a:cs typeface="ＭＳ Ｐゴシック" charset="-128"/>
              </a:rPr>
              <a:t>assignment </a:t>
            </a:r>
          </a:p>
          <a:p>
            <a:pPr>
              <a:defRPr/>
            </a:pPr>
            <a:r>
              <a:rPr lang="en-US" sz="2400" dirty="0">
                <a:solidFill>
                  <a:schemeClr val="tx1">
                    <a:lumMod val="95000"/>
                  </a:schemeClr>
                </a:solidFill>
                <a:cs typeface="ＭＳ Ｐゴシック" charset="-128"/>
              </a:rPr>
              <a:t>given</a:t>
            </a:r>
          </a:p>
        </p:txBody>
      </p:sp>
      <p:sp>
        <p:nvSpPr>
          <p:cNvPr id="8" name="Text Box 5"/>
          <p:cNvSpPr txBox="1">
            <a:spLocks noChangeArrowheads="1"/>
          </p:cNvSpPr>
          <p:nvPr/>
        </p:nvSpPr>
        <p:spPr bwMode="auto">
          <a:xfrm>
            <a:off x="1834746" y="3124200"/>
            <a:ext cx="1936749" cy="830997"/>
          </a:xfrm>
          <a:prstGeom prst="rect">
            <a:avLst/>
          </a:prstGeom>
          <a:noFill/>
          <a:ln w="9525">
            <a:noFill/>
            <a:miter lim="800000"/>
            <a:headEnd/>
            <a:tailEnd/>
          </a:ln>
        </p:spPr>
        <p:txBody>
          <a:bodyPr wrap="none">
            <a:spAutoFit/>
          </a:bodyPr>
          <a:lstStyle/>
          <a:p>
            <a:pPr>
              <a:defRPr/>
            </a:pPr>
            <a:r>
              <a:rPr lang="en-US" sz="2400">
                <a:solidFill>
                  <a:schemeClr val="tx1">
                    <a:lumMod val="95000"/>
                  </a:schemeClr>
                </a:solidFill>
                <a:cs typeface="ＭＳ Ｐゴシック" charset="-128"/>
              </a:rPr>
              <a:t>Independent </a:t>
            </a:r>
          </a:p>
          <a:p>
            <a:pPr>
              <a:defRPr/>
            </a:pPr>
            <a:r>
              <a:rPr lang="en-US" sz="2400">
                <a:solidFill>
                  <a:schemeClr val="tx1">
                    <a:lumMod val="95000"/>
                  </a:schemeClr>
                </a:solidFill>
                <a:cs typeface="ＭＳ Ｐゴシック" charset="-128"/>
              </a:rPr>
              <a:t>reading</a:t>
            </a:r>
          </a:p>
        </p:txBody>
      </p:sp>
      <p:sp>
        <p:nvSpPr>
          <p:cNvPr id="9" name="Text Box 6"/>
          <p:cNvSpPr txBox="1">
            <a:spLocks noChangeArrowheads="1"/>
          </p:cNvSpPr>
          <p:nvPr/>
        </p:nvSpPr>
        <p:spPr bwMode="auto">
          <a:xfrm>
            <a:off x="1834746" y="4267200"/>
            <a:ext cx="2209707" cy="2308324"/>
          </a:xfrm>
          <a:prstGeom prst="rect">
            <a:avLst/>
          </a:prstGeom>
          <a:noFill/>
          <a:ln w="9525">
            <a:noFill/>
            <a:miter lim="800000"/>
            <a:headEnd/>
            <a:tailEnd/>
          </a:ln>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en-US">
                <a:solidFill>
                  <a:schemeClr val="tx1">
                    <a:lumMod val="95000"/>
                  </a:schemeClr>
                </a:solidFill>
                <a:latin typeface="+mn-lt"/>
              </a:rPr>
              <a:t>Discussion to </a:t>
            </a:r>
          </a:p>
          <a:p>
            <a:r>
              <a:rPr lang="en-US" altLang="en-US">
                <a:solidFill>
                  <a:schemeClr val="tx1">
                    <a:lumMod val="95000"/>
                  </a:schemeClr>
                </a:solidFill>
                <a:latin typeface="+mn-lt"/>
              </a:rPr>
              <a:t>see if students </a:t>
            </a:r>
          </a:p>
          <a:p>
            <a:r>
              <a:rPr lang="en-US" altLang="en-US">
                <a:solidFill>
                  <a:schemeClr val="tx1">
                    <a:lumMod val="95000"/>
                  </a:schemeClr>
                </a:solidFill>
                <a:latin typeface="+mn-lt"/>
              </a:rPr>
              <a:t>learned main </a:t>
            </a:r>
          </a:p>
          <a:p>
            <a:r>
              <a:rPr lang="en-US" altLang="en-US">
                <a:solidFill>
                  <a:schemeClr val="tx1">
                    <a:lumMod val="95000"/>
                  </a:schemeClr>
                </a:solidFill>
                <a:latin typeface="+mn-lt"/>
              </a:rPr>
              <a:t>concepts, what </a:t>
            </a:r>
          </a:p>
          <a:p>
            <a:r>
              <a:rPr lang="en-US" altLang="en-US">
                <a:solidFill>
                  <a:schemeClr val="tx1">
                    <a:lumMod val="95000"/>
                  </a:schemeClr>
                </a:solidFill>
                <a:latin typeface="+mn-lt"/>
              </a:rPr>
              <a:t>they “should </a:t>
            </a:r>
          </a:p>
          <a:p>
            <a:r>
              <a:rPr lang="en-US" altLang="en-US">
                <a:solidFill>
                  <a:schemeClr val="tx1">
                    <a:lumMod val="95000"/>
                  </a:schemeClr>
                </a:solidFill>
                <a:latin typeface="+mn-lt"/>
              </a:rPr>
              <a:t>have” learned</a:t>
            </a:r>
            <a:endParaRPr lang="en-US" altLang="en-US" b="1">
              <a:solidFill>
                <a:schemeClr val="tx1">
                  <a:lumMod val="95000"/>
                </a:schemeClr>
              </a:solidFill>
              <a:latin typeface="+mn-lt"/>
            </a:endParaRPr>
          </a:p>
        </p:txBody>
      </p:sp>
      <p:sp>
        <p:nvSpPr>
          <p:cNvPr id="10" name="Text Box 2"/>
          <p:cNvSpPr txBox="1">
            <a:spLocks noChangeArrowheads="1"/>
          </p:cNvSpPr>
          <p:nvPr/>
        </p:nvSpPr>
        <p:spPr bwMode="auto">
          <a:xfrm>
            <a:off x="5630686" y="5863670"/>
            <a:ext cx="32860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a:r>
              <a:rPr lang="en-US" altLang="en-US" sz="1400" i="1">
                <a:solidFill>
                  <a:schemeClr val="tx1">
                    <a:lumMod val="95000"/>
                  </a:schemeClr>
                </a:solidFill>
              </a:rPr>
              <a:t>Adapted from </a:t>
            </a:r>
            <a:r>
              <a:rPr lang="en-US" altLang="en-US" sz="1400" i="1" dirty="0" err="1">
                <a:solidFill>
                  <a:schemeClr val="tx1">
                    <a:lumMod val="95000"/>
                  </a:schemeClr>
                </a:solidFill>
              </a:rPr>
              <a:t>McREL</a:t>
            </a:r>
            <a:r>
              <a:rPr lang="en-US" altLang="en-US" sz="1400" i="1" dirty="0">
                <a:solidFill>
                  <a:schemeClr val="tx1">
                    <a:lumMod val="95000"/>
                  </a:schemeClr>
                </a:solidFill>
              </a:rPr>
              <a:t> </a:t>
            </a:r>
          </a:p>
          <a:p>
            <a:pPr algn="r"/>
            <a:r>
              <a:rPr lang="en-US" altLang="en-US" sz="1400" i="1" dirty="0" err="1">
                <a:solidFill>
                  <a:schemeClr val="tx1">
                    <a:lumMod val="95000"/>
                  </a:schemeClr>
                </a:solidFill>
              </a:rPr>
              <a:t>blackline</a:t>
            </a:r>
            <a:r>
              <a:rPr lang="en-US" altLang="en-US" sz="1400" i="1" dirty="0">
                <a:solidFill>
                  <a:schemeClr val="tx1">
                    <a:lumMod val="95000"/>
                  </a:schemeClr>
                </a:solidFill>
              </a:rPr>
              <a:t> masters</a:t>
            </a:r>
            <a:endParaRPr lang="en-US" altLang="en-US" sz="1000" i="1" dirty="0">
              <a:solidFill>
                <a:schemeClr val="tx1">
                  <a:lumMod val="95000"/>
                </a:schemeClr>
              </a:solidFill>
              <a:latin typeface="Helvetica Neue" charset="0"/>
            </a:endParaRPr>
          </a:p>
        </p:txBody>
      </p:sp>
      <p:sp>
        <p:nvSpPr>
          <p:cNvPr id="11" name="Title 1"/>
          <p:cNvSpPr>
            <a:spLocks noGrp="1"/>
          </p:cNvSpPr>
          <p:nvPr>
            <p:ph type="title"/>
          </p:nvPr>
        </p:nvSpPr>
        <p:spPr>
          <a:xfrm>
            <a:off x="229019" y="259326"/>
            <a:ext cx="4436644" cy="617635"/>
          </a:xfrm>
          <a:solidFill>
            <a:schemeClr val="accent1"/>
          </a:solidFill>
        </p:spPr>
        <p:txBody>
          <a:bodyPr>
            <a:normAutofit fontScale="90000"/>
          </a:bodyPr>
          <a:lstStyle/>
          <a:p>
            <a:pPr algn="ctr"/>
            <a:r>
              <a:rPr lang="en-US" altLang="x-none">
                <a:solidFill>
                  <a:schemeClr val="tx1"/>
                </a:solidFill>
              </a:rPr>
              <a:t>Traditional Format</a:t>
            </a:r>
            <a:endParaRPr lang="en-US">
              <a:solidFill>
                <a:schemeClr val="tx1"/>
              </a:solidFill>
            </a:endParaRP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16</a:t>
            </a:fld>
            <a:endParaRPr lang="en-US" dirty="0"/>
          </a:p>
        </p:txBody>
      </p:sp>
    </p:spTree>
    <p:extLst>
      <p:ext uri="{BB962C8B-B14F-4D97-AF65-F5344CB8AC3E}">
        <p14:creationId xmlns:p14="http://schemas.microsoft.com/office/powerpoint/2010/main" val="13936244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a:xfrm>
            <a:off x="685800" y="274575"/>
            <a:ext cx="7760368" cy="904918"/>
          </a:xfrm>
          <a:solidFill>
            <a:schemeClr val="accent1"/>
          </a:solidFill>
        </p:spPr>
        <p:txBody>
          <a:bodyPr>
            <a:normAutofit/>
          </a:bodyPr>
          <a:lstStyle/>
          <a:p>
            <a:pPr eaLnBrk="1" fontAlgn="auto" hangingPunct="1">
              <a:spcAft>
                <a:spcPts val="0"/>
              </a:spcAft>
              <a:defRPr/>
            </a:pPr>
            <a:r>
              <a:rPr lang="en-US" dirty="0">
                <a:solidFill>
                  <a:schemeClr val="tx1"/>
                </a:solidFill>
                <a:ea typeface="+mj-ea"/>
                <a:cs typeface="+mj-cs"/>
              </a:rPr>
              <a:t>The </a:t>
            </a:r>
            <a:r>
              <a:rPr lang="en-US" dirty="0" err="1">
                <a:solidFill>
                  <a:schemeClr val="tx1"/>
                </a:solidFill>
                <a:ea typeface="+mj-ea"/>
                <a:cs typeface="+mj-cs"/>
              </a:rPr>
              <a:t>Blurvle</a:t>
            </a:r>
            <a:r>
              <a:rPr lang="en-US" dirty="0">
                <a:solidFill>
                  <a:schemeClr val="tx1"/>
                </a:solidFill>
                <a:ea typeface="+mj-ea"/>
                <a:cs typeface="+mj-cs"/>
              </a:rPr>
              <a:t> Ceremony</a:t>
            </a:r>
          </a:p>
        </p:txBody>
      </p:sp>
      <p:sp>
        <p:nvSpPr>
          <p:cNvPr id="62467" name="Text Box 3"/>
          <p:cNvSpPr txBox="1">
            <a:spLocks noChangeArrowheads="1"/>
          </p:cNvSpPr>
          <p:nvPr/>
        </p:nvSpPr>
        <p:spPr bwMode="auto">
          <a:xfrm>
            <a:off x="571500" y="1371600"/>
            <a:ext cx="83058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en-US" sz="2800" dirty="0">
                <a:latin typeface="+mn-lt"/>
              </a:rPr>
              <a:t>The </a:t>
            </a:r>
            <a:r>
              <a:rPr lang="en-US" altLang="en-US" sz="2800" dirty="0" err="1">
                <a:latin typeface="+mn-lt"/>
              </a:rPr>
              <a:t>axtlzbn</a:t>
            </a:r>
            <a:r>
              <a:rPr lang="en-US" altLang="en-US" sz="2800" dirty="0">
                <a:latin typeface="+mn-lt"/>
              </a:rPr>
              <a:t> is worn primarily by </a:t>
            </a:r>
            <a:r>
              <a:rPr lang="en-US" altLang="en-US" sz="2800" dirty="0" err="1">
                <a:latin typeface="+mn-lt"/>
              </a:rPr>
              <a:t>meebs</a:t>
            </a:r>
            <a:r>
              <a:rPr lang="en-US" altLang="en-US" sz="2800" dirty="0">
                <a:latin typeface="+mn-lt"/>
              </a:rPr>
              <a:t> for the </a:t>
            </a:r>
            <a:r>
              <a:rPr lang="en-US" altLang="en-US" sz="2800" dirty="0" err="1">
                <a:latin typeface="+mn-lt"/>
              </a:rPr>
              <a:t>blurvle</a:t>
            </a:r>
            <a:r>
              <a:rPr lang="en-US" altLang="en-US" sz="2800" dirty="0">
                <a:latin typeface="+mn-lt"/>
              </a:rPr>
              <a:t> ceremony each </a:t>
            </a:r>
            <a:r>
              <a:rPr lang="en-US" altLang="en-US" sz="2800" dirty="0" err="1">
                <a:latin typeface="+mn-lt"/>
              </a:rPr>
              <a:t>kipto</a:t>
            </a:r>
            <a:r>
              <a:rPr lang="en-US" altLang="en-US" sz="2800" dirty="0">
                <a:latin typeface="+mn-lt"/>
              </a:rPr>
              <a:t>. It consists of a </a:t>
            </a:r>
            <a:r>
              <a:rPr lang="en-US" altLang="en-US" sz="2800" dirty="0" err="1">
                <a:latin typeface="+mn-lt"/>
              </a:rPr>
              <a:t>wlomb</a:t>
            </a:r>
            <a:r>
              <a:rPr lang="en-US" altLang="en-US" sz="2800" dirty="0">
                <a:latin typeface="+mn-lt"/>
              </a:rPr>
              <a:t> made of </a:t>
            </a:r>
            <a:r>
              <a:rPr lang="en-US" altLang="en-US" sz="2800" dirty="0" err="1">
                <a:latin typeface="+mn-lt"/>
              </a:rPr>
              <a:t>cygde</a:t>
            </a:r>
            <a:r>
              <a:rPr lang="en-US" altLang="en-US" sz="2800" dirty="0">
                <a:latin typeface="+mn-lt"/>
              </a:rPr>
              <a:t> and tied with a </a:t>
            </a:r>
            <a:r>
              <a:rPr lang="en-US" altLang="en-US" sz="2800" dirty="0" err="1">
                <a:latin typeface="+mn-lt"/>
              </a:rPr>
              <a:t>qorf</a:t>
            </a:r>
            <a:r>
              <a:rPr lang="en-US" altLang="en-US" sz="2800" dirty="0">
                <a:latin typeface="+mn-lt"/>
              </a:rPr>
              <a:t>. It is decorated with many </a:t>
            </a:r>
            <a:r>
              <a:rPr lang="en-US" altLang="en-US" sz="2800" dirty="0" err="1">
                <a:latin typeface="+mn-lt"/>
              </a:rPr>
              <a:t>hujas</a:t>
            </a:r>
            <a:r>
              <a:rPr lang="en-US" altLang="en-US" sz="2800" dirty="0">
                <a:latin typeface="+mn-lt"/>
              </a:rPr>
              <a:t>.</a:t>
            </a:r>
          </a:p>
        </p:txBody>
      </p:sp>
      <p:sp>
        <p:nvSpPr>
          <p:cNvPr id="194564" name="Text Box 4"/>
          <p:cNvSpPr txBox="1">
            <a:spLocks noChangeArrowheads="1"/>
          </p:cNvSpPr>
          <p:nvPr/>
        </p:nvSpPr>
        <p:spPr bwMode="auto">
          <a:xfrm>
            <a:off x="1771358" y="3391170"/>
            <a:ext cx="7105942" cy="3046988"/>
          </a:xfrm>
          <a:prstGeom prst="rect">
            <a:avLst/>
          </a:prstGeom>
          <a:noFill/>
          <a:ln w="9525">
            <a:noFill/>
            <a:miter lim="800000"/>
            <a:headEnd/>
            <a:tailEnd/>
          </a:ln>
        </p:spPr>
        <p:txBody>
          <a:bodyPr wrap="square">
            <a:spAutoFit/>
          </a:bodyPr>
          <a:lstStyle/>
          <a:p>
            <a:pPr marL="457200" indent="-457200">
              <a:buFont typeface="+mj-lt"/>
              <a:buAutoNum type="arabicPeriod"/>
              <a:defRPr/>
            </a:pPr>
            <a:r>
              <a:rPr lang="en-US" sz="2400" dirty="0">
                <a:solidFill>
                  <a:schemeClr val="tx1">
                    <a:lumMod val="95000"/>
                  </a:schemeClr>
                </a:solidFill>
                <a:cs typeface="ＭＳ Ｐゴシック" charset="-128"/>
              </a:rPr>
              <a:t>Describe the </a:t>
            </a:r>
            <a:r>
              <a:rPr lang="en-US" sz="2400" dirty="0" err="1">
                <a:solidFill>
                  <a:schemeClr val="tx1">
                    <a:lumMod val="95000"/>
                  </a:schemeClr>
                </a:solidFill>
                <a:cs typeface="ＭＳ Ｐゴシック" charset="-128"/>
              </a:rPr>
              <a:t>axtlzbn</a:t>
            </a:r>
            <a:r>
              <a:rPr lang="en-US" sz="2400" dirty="0">
                <a:solidFill>
                  <a:schemeClr val="tx1">
                    <a:lumMod val="95000"/>
                  </a:schemeClr>
                </a:solidFill>
                <a:cs typeface="ＭＳ Ｐゴシック" charset="-128"/>
              </a:rPr>
              <a:t>.</a:t>
            </a:r>
          </a:p>
          <a:p>
            <a:pPr marL="457200" indent="-457200">
              <a:buFont typeface="+mj-lt"/>
              <a:buAutoNum type="arabicPeriod"/>
              <a:defRPr/>
            </a:pPr>
            <a:endParaRPr lang="en-US" sz="2400" dirty="0">
              <a:solidFill>
                <a:schemeClr val="tx1">
                  <a:lumMod val="95000"/>
                </a:schemeClr>
              </a:solidFill>
              <a:cs typeface="ＭＳ Ｐゴシック" charset="-128"/>
            </a:endParaRPr>
          </a:p>
          <a:p>
            <a:pPr marL="457200" indent="-457200">
              <a:buFont typeface="+mj-lt"/>
              <a:buAutoNum type="arabicPeriod"/>
              <a:defRPr/>
            </a:pPr>
            <a:r>
              <a:rPr lang="en-US" sz="2400" dirty="0">
                <a:solidFill>
                  <a:schemeClr val="tx1">
                    <a:lumMod val="95000"/>
                  </a:schemeClr>
                </a:solidFill>
                <a:cs typeface="ＭＳ Ｐゴシック" charset="-128"/>
              </a:rPr>
              <a:t>Who wears an </a:t>
            </a:r>
            <a:r>
              <a:rPr lang="en-US" sz="2400" dirty="0" err="1">
                <a:solidFill>
                  <a:schemeClr val="tx1">
                    <a:lumMod val="95000"/>
                  </a:schemeClr>
                </a:solidFill>
                <a:cs typeface="ＭＳ Ｐゴシック" charset="-128"/>
              </a:rPr>
              <a:t>axtlzbn</a:t>
            </a:r>
            <a:r>
              <a:rPr lang="en-US" sz="2400" dirty="0">
                <a:solidFill>
                  <a:schemeClr val="tx1">
                    <a:lumMod val="95000"/>
                  </a:schemeClr>
                </a:solidFill>
                <a:cs typeface="ＭＳ Ｐゴシック" charset="-128"/>
              </a:rPr>
              <a:t>?</a:t>
            </a:r>
          </a:p>
          <a:p>
            <a:pPr marL="457200" indent="-457200">
              <a:buFont typeface="+mj-lt"/>
              <a:buAutoNum type="arabicPeriod"/>
              <a:defRPr/>
            </a:pPr>
            <a:endParaRPr lang="en-US" sz="2400" dirty="0">
              <a:solidFill>
                <a:schemeClr val="tx1">
                  <a:lumMod val="95000"/>
                </a:schemeClr>
              </a:solidFill>
              <a:cs typeface="ＭＳ Ｐゴシック" charset="-128"/>
            </a:endParaRPr>
          </a:p>
          <a:p>
            <a:pPr marL="457200" indent="-457200">
              <a:buFont typeface="+mj-lt"/>
              <a:buAutoNum type="arabicPeriod"/>
              <a:defRPr/>
            </a:pPr>
            <a:r>
              <a:rPr lang="en-US" sz="2400" dirty="0">
                <a:solidFill>
                  <a:schemeClr val="tx1">
                    <a:lumMod val="95000"/>
                  </a:schemeClr>
                </a:solidFill>
                <a:cs typeface="ＭＳ Ｐゴシック" charset="-128"/>
              </a:rPr>
              <a:t>What ceremony is it for?</a:t>
            </a:r>
          </a:p>
          <a:p>
            <a:pPr marL="457200" indent="-457200">
              <a:buFont typeface="+mj-lt"/>
              <a:buAutoNum type="arabicPeriod"/>
              <a:defRPr/>
            </a:pPr>
            <a:endParaRPr lang="en-US" sz="2400" dirty="0">
              <a:solidFill>
                <a:schemeClr val="tx1">
                  <a:lumMod val="95000"/>
                </a:schemeClr>
              </a:solidFill>
              <a:cs typeface="ＭＳ Ｐゴシック" charset="-128"/>
            </a:endParaRPr>
          </a:p>
          <a:p>
            <a:pPr marL="457200" indent="-457200">
              <a:buFont typeface="+mj-lt"/>
              <a:buAutoNum type="arabicPeriod"/>
              <a:defRPr/>
            </a:pPr>
            <a:r>
              <a:rPr lang="en-US" sz="2400" dirty="0">
                <a:solidFill>
                  <a:schemeClr val="tx1">
                    <a:lumMod val="95000"/>
                  </a:schemeClr>
                </a:solidFill>
                <a:cs typeface="ＭＳ Ｐゴシック" charset="-128"/>
              </a:rPr>
              <a:t>Fill in the blanks: The _____is </a:t>
            </a:r>
            <a:r>
              <a:rPr lang="en-US" sz="2400" dirty="0" smtClean="0">
                <a:solidFill>
                  <a:schemeClr val="tx1">
                    <a:lumMod val="95000"/>
                  </a:schemeClr>
                </a:solidFill>
                <a:cs typeface="ＭＳ Ｐゴシック" charset="-128"/>
              </a:rPr>
              <a:t>worn by </a:t>
            </a:r>
            <a:r>
              <a:rPr lang="en-US" sz="2400" dirty="0">
                <a:solidFill>
                  <a:schemeClr val="tx1">
                    <a:lumMod val="95000"/>
                  </a:schemeClr>
                </a:solidFill>
                <a:cs typeface="ＭＳ Ｐゴシック" charset="-128"/>
              </a:rPr>
              <a:t>_______for the ________.</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17</a:t>
            </a:fld>
            <a:endParaRPr lang="en-US" dirty="0"/>
          </a:p>
        </p:txBody>
      </p:sp>
    </p:spTree>
    <p:extLst>
      <p:ext uri="{BB962C8B-B14F-4D97-AF65-F5344CB8AC3E}">
        <p14:creationId xmlns:p14="http://schemas.microsoft.com/office/powerpoint/2010/main" val="41505918"/>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6307" name="Text Box 3"/>
          <p:cNvSpPr txBox="1">
            <a:spLocks noChangeArrowheads="1"/>
          </p:cNvSpPr>
          <p:nvPr/>
        </p:nvSpPr>
        <p:spPr bwMode="auto">
          <a:xfrm>
            <a:off x="4665663" y="1007147"/>
            <a:ext cx="2878137"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Prereading activities:</a:t>
            </a:r>
          </a:p>
          <a:p>
            <a:r>
              <a:rPr lang="en-US" altLang="x-none">
                <a:latin typeface="+mn-lt"/>
              </a:rPr>
              <a:t>Discussion</a:t>
            </a:r>
          </a:p>
          <a:p>
            <a:r>
              <a:rPr lang="en-US" altLang="x-none">
                <a:latin typeface="+mn-lt"/>
              </a:rPr>
              <a:t>Predictions</a:t>
            </a:r>
          </a:p>
          <a:p>
            <a:r>
              <a:rPr lang="en-US" altLang="x-none">
                <a:latin typeface="+mn-lt"/>
              </a:rPr>
              <a:t>Questioning</a:t>
            </a:r>
          </a:p>
          <a:p>
            <a:r>
              <a:rPr lang="en-US" altLang="x-none">
                <a:latin typeface="+mn-lt"/>
              </a:rPr>
              <a:t>Brainstorming</a:t>
            </a:r>
          </a:p>
          <a:p>
            <a:r>
              <a:rPr lang="en-US" altLang="x-none">
                <a:latin typeface="+mn-lt"/>
              </a:rPr>
              <a:t>Setting Purpose</a:t>
            </a:r>
          </a:p>
        </p:txBody>
      </p:sp>
      <p:sp>
        <p:nvSpPr>
          <p:cNvPr id="866308" name="Text Box 4"/>
          <p:cNvSpPr txBox="1">
            <a:spLocks noChangeArrowheads="1"/>
          </p:cNvSpPr>
          <p:nvPr/>
        </p:nvSpPr>
        <p:spPr bwMode="auto">
          <a:xfrm>
            <a:off x="4648200" y="3725034"/>
            <a:ext cx="21916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Guided ACTIVE </a:t>
            </a:r>
          </a:p>
          <a:p>
            <a:r>
              <a:rPr lang="en-US" altLang="x-none">
                <a:latin typeface="+mn-lt"/>
              </a:rPr>
              <a:t>silent reading</a:t>
            </a:r>
          </a:p>
        </p:txBody>
      </p:sp>
      <p:sp>
        <p:nvSpPr>
          <p:cNvPr id="866309" name="Text Box 5"/>
          <p:cNvSpPr txBox="1">
            <a:spLocks noChangeArrowheads="1"/>
          </p:cNvSpPr>
          <p:nvPr/>
        </p:nvSpPr>
        <p:spPr bwMode="auto">
          <a:xfrm>
            <a:off x="4692650" y="4995034"/>
            <a:ext cx="27749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Activities to clarify, </a:t>
            </a:r>
          </a:p>
          <a:p>
            <a:r>
              <a:rPr lang="en-US" altLang="x-none">
                <a:latin typeface="+mn-lt"/>
              </a:rPr>
              <a:t>reinforce, extend </a:t>
            </a:r>
          </a:p>
          <a:p>
            <a:r>
              <a:rPr lang="en-US" altLang="x-none">
                <a:latin typeface="+mn-lt"/>
              </a:rPr>
              <a:t>knowledge</a:t>
            </a:r>
          </a:p>
        </p:txBody>
      </p:sp>
      <p:pic>
        <p:nvPicPr>
          <p:cNvPr id="3994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8213" y="1062796"/>
            <a:ext cx="2074862" cy="563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29019" y="259326"/>
            <a:ext cx="4436644" cy="617635"/>
          </a:xfrm>
          <a:solidFill>
            <a:schemeClr val="accent1"/>
          </a:solidFill>
        </p:spPr>
        <p:txBody>
          <a:bodyPr>
            <a:normAutofit fontScale="90000"/>
          </a:bodyPr>
          <a:lstStyle/>
          <a:p>
            <a:pPr algn="ctr"/>
            <a:r>
              <a:rPr lang="en-US" altLang="x-none">
                <a:solidFill>
                  <a:schemeClr val="tx1"/>
                </a:solidFill>
              </a:rPr>
              <a:t>Strategic Format</a:t>
            </a:r>
            <a:endParaRPr lang="en-US">
              <a:solidFill>
                <a:schemeClr val="tx1"/>
              </a:solidFill>
            </a:endParaRP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18</a:t>
            </a:fld>
            <a:endParaRPr lang="en-US" dirty="0"/>
          </a:p>
        </p:txBody>
      </p:sp>
    </p:spTree>
    <p:extLst>
      <p:ext uri="{BB962C8B-B14F-4D97-AF65-F5344CB8AC3E}">
        <p14:creationId xmlns:p14="http://schemas.microsoft.com/office/powerpoint/2010/main" val="13927969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6630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6630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663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6307" grpId="0"/>
      <p:bldP spid="866308" grpId="0"/>
      <p:bldP spid="86630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304799" y="348916"/>
            <a:ext cx="8382001" cy="5957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It is really quite simple. First you arrange things into </a:t>
            </a:r>
          </a:p>
          <a:p>
            <a:r>
              <a:rPr lang="en-US" altLang="x-none">
                <a:latin typeface="+mn-lt"/>
              </a:rPr>
              <a:t>different groups. Of course, one group may be sufficient</a:t>
            </a:r>
          </a:p>
          <a:p>
            <a:r>
              <a:rPr lang="en-US" altLang="x-none">
                <a:latin typeface="+mn-lt"/>
              </a:rPr>
              <a:t>depending on how much there is to do. It is important </a:t>
            </a:r>
          </a:p>
          <a:p>
            <a:r>
              <a:rPr lang="en-US" altLang="x-none">
                <a:latin typeface="+mn-lt"/>
              </a:rPr>
              <a:t>not to overdo things. That is, it is better to do too few </a:t>
            </a:r>
          </a:p>
          <a:p>
            <a:r>
              <a:rPr lang="en-US" altLang="x-none">
                <a:latin typeface="+mn-lt"/>
              </a:rPr>
              <a:t>things than too many. In the short run this may not </a:t>
            </a:r>
          </a:p>
          <a:p>
            <a:r>
              <a:rPr lang="en-US" altLang="x-none">
                <a:latin typeface="+mn-lt"/>
              </a:rPr>
              <a:t>seem important but complications can easily arise. A </a:t>
            </a:r>
          </a:p>
          <a:p>
            <a:r>
              <a:rPr lang="en-US" altLang="x-none">
                <a:latin typeface="+mn-lt"/>
              </a:rPr>
              <a:t>mistake can be expensive. At first the whole procedure </a:t>
            </a:r>
          </a:p>
          <a:p>
            <a:r>
              <a:rPr lang="en-US" altLang="x-none">
                <a:latin typeface="+mn-lt"/>
              </a:rPr>
              <a:t>will seem complicated. Soon, however, it will become</a:t>
            </a:r>
          </a:p>
          <a:p>
            <a:r>
              <a:rPr lang="en-US" altLang="x-none">
                <a:latin typeface="+mn-lt"/>
              </a:rPr>
              <a:t>just another facet of life. It is difficult to foresee any end </a:t>
            </a:r>
          </a:p>
          <a:p>
            <a:r>
              <a:rPr lang="en-US" altLang="x-none">
                <a:latin typeface="+mn-lt"/>
              </a:rPr>
              <a:t>to the necessity of it. After the procedure is completed</a:t>
            </a:r>
          </a:p>
          <a:p>
            <a:r>
              <a:rPr lang="en-US" altLang="x-none">
                <a:latin typeface="+mn-lt"/>
              </a:rPr>
              <a:t>one arranges the materials into </a:t>
            </a:r>
          </a:p>
          <a:p>
            <a:r>
              <a:rPr lang="en-US" altLang="x-none">
                <a:latin typeface="+mn-lt"/>
              </a:rPr>
              <a:t>different groups again. Then the </a:t>
            </a:r>
          </a:p>
          <a:p>
            <a:r>
              <a:rPr lang="en-US" altLang="x-none">
                <a:latin typeface="+mn-lt"/>
              </a:rPr>
              <a:t>groups can be placed in their </a:t>
            </a:r>
          </a:p>
          <a:p>
            <a:r>
              <a:rPr lang="en-US" altLang="x-none">
                <a:latin typeface="+mn-lt"/>
              </a:rPr>
              <a:t>appropriate places. Eventually, they </a:t>
            </a:r>
          </a:p>
          <a:p>
            <a:r>
              <a:rPr lang="en-US" altLang="x-none">
                <a:latin typeface="+mn-lt"/>
              </a:rPr>
              <a:t>will be used once more and the whole </a:t>
            </a:r>
          </a:p>
          <a:p>
            <a:r>
              <a:rPr lang="en-US" altLang="x-none">
                <a:latin typeface="+mn-lt"/>
              </a:rPr>
              <a:t>cycle will then have to be repeated. </a:t>
            </a:r>
          </a:p>
        </p:txBody>
      </p:sp>
      <p:sp>
        <p:nvSpPr>
          <p:cNvPr id="41987" name="Rectangle 3"/>
          <p:cNvSpPr>
            <a:spLocks noChangeArrowheads="1"/>
          </p:cNvSpPr>
          <p:nvPr/>
        </p:nvSpPr>
        <p:spPr bwMode="auto">
          <a:xfrm>
            <a:off x="633413" y="6726238"/>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a:p>
        </p:txBody>
      </p:sp>
      <p:pic>
        <p:nvPicPr>
          <p:cNvPr id="1126404" name="Picture 4" descr="FoldAway45 (Custo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4267200"/>
            <a:ext cx="3308350" cy="231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19</a:t>
            </a:fld>
            <a:endParaRPr lang="en-US" dirty="0"/>
          </a:p>
        </p:txBody>
      </p:sp>
    </p:spTree>
    <p:extLst>
      <p:ext uri="{BB962C8B-B14F-4D97-AF65-F5344CB8AC3E}">
        <p14:creationId xmlns:p14="http://schemas.microsoft.com/office/powerpoint/2010/main" val="16456250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264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a:solidFill>
                  <a:schemeClr val="tx1"/>
                </a:solidFill>
              </a:rPr>
              <a:t>lterrillwoodward.wikispaces.com</a:t>
            </a: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0041" y="1825625"/>
            <a:ext cx="6375055" cy="4351338"/>
          </a:xfrm>
        </p:spPr>
      </p:pic>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2</a:t>
            </a:fld>
            <a:endParaRPr lang="en-US" dirty="0"/>
          </a:p>
        </p:txBody>
      </p:sp>
    </p:spTree>
    <p:extLst>
      <p:ext uri="{BB962C8B-B14F-4D97-AF65-F5344CB8AC3E}">
        <p14:creationId xmlns:p14="http://schemas.microsoft.com/office/powerpoint/2010/main" val="3328399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a:blip r:embed="rId3"/>
          <a:srcRect/>
          <a:stretch>
            <a:fillRect/>
          </a:stretch>
        </p:blipFill>
        <p:spPr bwMode="auto">
          <a:xfrm>
            <a:off x="4260543" y="1066800"/>
            <a:ext cx="2074863" cy="5635625"/>
          </a:xfrm>
          <a:prstGeom prst="rect">
            <a:avLst/>
          </a:prstGeom>
          <a:noFill/>
          <a:ln w="9525">
            <a:noFill/>
            <a:miter lim="800000"/>
            <a:headEnd/>
            <a:tailEnd/>
          </a:ln>
        </p:spPr>
      </p:pic>
      <p:pic>
        <p:nvPicPr>
          <p:cNvPr id="12"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8086" y="1066800"/>
            <a:ext cx="2093912" cy="563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4"/>
          <p:cNvSpPr txBox="1">
            <a:spLocks noChangeArrowheads="1"/>
          </p:cNvSpPr>
          <p:nvPr/>
        </p:nvSpPr>
        <p:spPr bwMode="auto">
          <a:xfrm>
            <a:off x="249246" y="1598513"/>
            <a:ext cx="1760418" cy="1200329"/>
          </a:xfrm>
          <a:prstGeom prst="rect">
            <a:avLst/>
          </a:prstGeom>
          <a:noFill/>
          <a:ln w="9525">
            <a:noFill/>
            <a:miter lim="800000"/>
            <a:headEnd/>
            <a:tailEnd/>
          </a:ln>
        </p:spPr>
        <p:txBody>
          <a:bodyPr wrap="none">
            <a:spAutoFit/>
          </a:bodyPr>
          <a:lstStyle/>
          <a:p>
            <a:pPr>
              <a:defRPr/>
            </a:pPr>
            <a:r>
              <a:rPr lang="en-US" sz="2400" dirty="0">
                <a:solidFill>
                  <a:schemeClr val="tx1">
                    <a:lumMod val="95000"/>
                  </a:schemeClr>
                </a:solidFill>
                <a:cs typeface="ＭＳ Ｐゴシック" charset="-128"/>
              </a:rPr>
              <a:t>Reading </a:t>
            </a:r>
          </a:p>
          <a:p>
            <a:pPr>
              <a:defRPr/>
            </a:pPr>
            <a:r>
              <a:rPr lang="en-US" sz="2400" dirty="0">
                <a:solidFill>
                  <a:schemeClr val="tx1">
                    <a:lumMod val="95000"/>
                  </a:schemeClr>
                </a:solidFill>
                <a:cs typeface="ＭＳ Ｐゴシック" charset="-128"/>
              </a:rPr>
              <a:t>assignment </a:t>
            </a:r>
          </a:p>
          <a:p>
            <a:pPr>
              <a:defRPr/>
            </a:pPr>
            <a:r>
              <a:rPr lang="en-US" sz="2400" dirty="0">
                <a:solidFill>
                  <a:schemeClr val="tx1">
                    <a:lumMod val="95000"/>
                  </a:schemeClr>
                </a:solidFill>
                <a:cs typeface="ＭＳ Ｐゴシック" charset="-128"/>
              </a:rPr>
              <a:t>given</a:t>
            </a:r>
          </a:p>
        </p:txBody>
      </p:sp>
      <p:sp>
        <p:nvSpPr>
          <p:cNvPr id="14" name="Text Box 5"/>
          <p:cNvSpPr txBox="1">
            <a:spLocks noChangeArrowheads="1"/>
          </p:cNvSpPr>
          <p:nvPr/>
        </p:nvSpPr>
        <p:spPr bwMode="auto">
          <a:xfrm>
            <a:off x="249246" y="3246338"/>
            <a:ext cx="1936749" cy="830997"/>
          </a:xfrm>
          <a:prstGeom prst="rect">
            <a:avLst/>
          </a:prstGeom>
          <a:noFill/>
          <a:ln w="9525">
            <a:noFill/>
            <a:miter lim="800000"/>
            <a:headEnd/>
            <a:tailEnd/>
          </a:ln>
        </p:spPr>
        <p:txBody>
          <a:bodyPr wrap="none">
            <a:spAutoFit/>
          </a:bodyPr>
          <a:lstStyle/>
          <a:p>
            <a:pPr>
              <a:defRPr/>
            </a:pPr>
            <a:r>
              <a:rPr lang="en-US" sz="2400">
                <a:solidFill>
                  <a:schemeClr val="tx1">
                    <a:lumMod val="95000"/>
                  </a:schemeClr>
                </a:solidFill>
                <a:cs typeface="ＭＳ Ｐゴシック" charset="-128"/>
              </a:rPr>
              <a:t>Independent </a:t>
            </a:r>
          </a:p>
          <a:p>
            <a:pPr>
              <a:defRPr/>
            </a:pPr>
            <a:r>
              <a:rPr lang="en-US" sz="2400">
                <a:solidFill>
                  <a:schemeClr val="tx1">
                    <a:lumMod val="95000"/>
                  </a:schemeClr>
                </a:solidFill>
                <a:cs typeface="ＭＳ Ｐゴシック" charset="-128"/>
              </a:rPr>
              <a:t>reading</a:t>
            </a:r>
          </a:p>
        </p:txBody>
      </p:sp>
      <p:sp>
        <p:nvSpPr>
          <p:cNvPr id="15" name="Text Box 6"/>
          <p:cNvSpPr txBox="1">
            <a:spLocks noChangeArrowheads="1"/>
          </p:cNvSpPr>
          <p:nvPr/>
        </p:nvSpPr>
        <p:spPr bwMode="auto">
          <a:xfrm>
            <a:off x="249246" y="4389338"/>
            <a:ext cx="2209707" cy="2308324"/>
          </a:xfrm>
          <a:prstGeom prst="rect">
            <a:avLst/>
          </a:prstGeom>
          <a:noFill/>
          <a:ln w="9525">
            <a:noFill/>
            <a:miter lim="800000"/>
            <a:headEnd/>
            <a:tailEnd/>
          </a:ln>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en-US">
                <a:solidFill>
                  <a:schemeClr val="tx1">
                    <a:lumMod val="95000"/>
                  </a:schemeClr>
                </a:solidFill>
                <a:latin typeface="+mn-lt"/>
              </a:rPr>
              <a:t>Discussion to </a:t>
            </a:r>
          </a:p>
          <a:p>
            <a:r>
              <a:rPr lang="en-US" altLang="en-US">
                <a:solidFill>
                  <a:schemeClr val="tx1">
                    <a:lumMod val="95000"/>
                  </a:schemeClr>
                </a:solidFill>
                <a:latin typeface="+mn-lt"/>
              </a:rPr>
              <a:t>see if students </a:t>
            </a:r>
          </a:p>
          <a:p>
            <a:r>
              <a:rPr lang="en-US" altLang="en-US">
                <a:solidFill>
                  <a:schemeClr val="tx1">
                    <a:lumMod val="95000"/>
                  </a:schemeClr>
                </a:solidFill>
                <a:latin typeface="+mn-lt"/>
              </a:rPr>
              <a:t>learned main </a:t>
            </a:r>
          </a:p>
          <a:p>
            <a:r>
              <a:rPr lang="en-US" altLang="en-US">
                <a:solidFill>
                  <a:schemeClr val="tx1">
                    <a:lumMod val="95000"/>
                  </a:schemeClr>
                </a:solidFill>
                <a:latin typeface="+mn-lt"/>
              </a:rPr>
              <a:t>concepts, what </a:t>
            </a:r>
          </a:p>
          <a:p>
            <a:r>
              <a:rPr lang="en-US" altLang="en-US">
                <a:solidFill>
                  <a:schemeClr val="tx1">
                    <a:lumMod val="95000"/>
                  </a:schemeClr>
                </a:solidFill>
                <a:latin typeface="+mn-lt"/>
              </a:rPr>
              <a:t>they “should </a:t>
            </a:r>
          </a:p>
          <a:p>
            <a:r>
              <a:rPr lang="en-US" altLang="en-US">
                <a:solidFill>
                  <a:schemeClr val="tx1">
                    <a:lumMod val="95000"/>
                  </a:schemeClr>
                </a:solidFill>
                <a:latin typeface="+mn-lt"/>
              </a:rPr>
              <a:t>have” learned</a:t>
            </a:r>
            <a:endParaRPr lang="en-US" altLang="en-US" b="1">
              <a:solidFill>
                <a:schemeClr val="tx1">
                  <a:lumMod val="95000"/>
                </a:schemeClr>
              </a:solidFill>
              <a:latin typeface="+mn-lt"/>
            </a:endParaRPr>
          </a:p>
        </p:txBody>
      </p:sp>
      <p:sp>
        <p:nvSpPr>
          <p:cNvPr id="16" name="Title 1"/>
          <p:cNvSpPr>
            <a:spLocks noGrp="1"/>
          </p:cNvSpPr>
          <p:nvPr>
            <p:ph type="title"/>
          </p:nvPr>
        </p:nvSpPr>
        <p:spPr>
          <a:xfrm>
            <a:off x="229019" y="259325"/>
            <a:ext cx="3840480" cy="640080"/>
          </a:xfrm>
          <a:solidFill>
            <a:schemeClr val="accent1"/>
          </a:solidFill>
        </p:spPr>
        <p:txBody>
          <a:bodyPr>
            <a:normAutofit fontScale="90000"/>
          </a:bodyPr>
          <a:lstStyle/>
          <a:p>
            <a:r>
              <a:rPr lang="en-US" altLang="x-none">
                <a:solidFill>
                  <a:schemeClr val="tx1"/>
                </a:solidFill>
              </a:rPr>
              <a:t>Strategic Format</a:t>
            </a:r>
            <a:endParaRPr lang="en-US">
              <a:solidFill>
                <a:schemeClr val="tx1"/>
              </a:solidFill>
            </a:endParaRPr>
          </a:p>
        </p:txBody>
      </p:sp>
      <p:sp>
        <p:nvSpPr>
          <p:cNvPr id="17" name="Title 1"/>
          <p:cNvSpPr txBox="1">
            <a:spLocks/>
          </p:cNvSpPr>
          <p:nvPr/>
        </p:nvSpPr>
        <p:spPr>
          <a:xfrm>
            <a:off x="5106324" y="259325"/>
            <a:ext cx="3840480" cy="640080"/>
          </a:xfrm>
          <a:prstGeom prst="rect">
            <a:avLst/>
          </a:prstGeom>
          <a:solidFill>
            <a:schemeClr val="accent1"/>
          </a:solidFill>
        </p:spPr>
        <p:txBody>
          <a:bodyPr vert="horz" lIns="91440" tIns="45720" rIns="91440" bIns="45720" rtlCol="0" anchor="ctr">
            <a:normAutofit fontScale="82500" lnSpcReduction="10000"/>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r"/>
            <a:r>
              <a:rPr lang="en-US" altLang="x-none">
                <a:solidFill>
                  <a:schemeClr val="tx1"/>
                </a:solidFill>
              </a:rPr>
              <a:t>Traditional Format</a:t>
            </a:r>
            <a:endParaRPr lang="en-US">
              <a:solidFill>
                <a:schemeClr val="tx1"/>
              </a:solidFill>
            </a:endParaRPr>
          </a:p>
        </p:txBody>
      </p:sp>
      <p:sp>
        <p:nvSpPr>
          <p:cNvPr id="18" name="Text Box 3"/>
          <p:cNvSpPr txBox="1">
            <a:spLocks noChangeArrowheads="1"/>
          </p:cNvSpPr>
          <p:nvPr/>
        </p:nvSpPr>
        <p:spPr bwMode="auto">
          <a:xfrm>
            <a:off x="6265863" y="1139488"/>
            <a:ext cx="2878137"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Prereading activities:</a:t>
            </a:r>
          </a:p>
          <a:p>
            <a:r>
              <a:rPr lang="en-US" altLang="x-none">
                <a:latin typeface="+mn-lt"/>
              </a:rPr>
              <a:t>Discussion</a:t>
            </a:r>
          </a:p>
          <a:p>
            <a:r>
              <a:rPr lang="en-US" altLang="x-none">
                <a:latin typeface="+mn-lt"/>
              </a:rPr>
              <a:t>Predictions</a:t>
            </a:r>
          </a:p>
          <a:p>
            <a:r>
              <a:rPr lang="en-US" altLang="x-none">
                <a:latin typeface="+mn-lt"/>
              </a:rPr>
              <a:t>Questioning</a:t>
            </a:r>
          </a:p>
          <a:p>
            <a:r>
              <a:rPr lang="en-US" altLang="x-none">
                <a:latin typeface="+mn-lt"/>
              </a:rPr>
              <a:t>Brainstorming</a:t>
            </a:r>
          </a:p>
          <a:p>
            <a:r>
              <a:rPr lang="en-US" altLang="x-none">
                <a:latin typeface="+mn-lt"/>
              </a:rPr>
              <a:t>Setting Purpose</a:t>
            </a:r>
          </a:p>
        </p:txBody>
      </p:sp>
      <p:sp>
        <p:nvSpPr>
          <p:cNvPr id="19" name="Text Box 4"/>
          <p:cNvSpPr txBox="1">
            <a:spLocks noChangeArrowheads="1"/>
          </p:cNvSpPr>
          <p:nvPr/>
        </p:nvSpPr>
        <p:spPr bwMode="auto">
          <a:xfrm>
            <a:off x="6248400" y="3737063"/>
            <a:ext cx="21916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Guided ACTIVE </a:t>
            </a:r>
          </a:p>
          <a:p>
            <a:r>
              <a:rPr lang="en-US" altLang="x-none">
                <a:latin typeface="+mn-lt"/>
              </a:rPr>
              <a:t>silent reading</a:t>
            </a:r>
          </a:p>
        </p:txBody>
      </p:sp>
      <p:sp>
        <p:nvSpPr>
          <p:cNvPr id="20" name="Text Box 5"/>
          <p:cNvSpPr txBox="1">
            <a:spLocks noChangeArrowheads="1"/>
          </p:cNvSpPr>
          <p:nvPr/>
        </p:nvSpPr>
        <p:spPr bwMode="auto">
          <a:xfrm>
            <a:off x="6292850" y="5199569"/>
            <a:ext cx="27749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Activities to clarify, </a:t>
            </a:r>
          </a:p>
          <a:p>
            <a:r>
              <a:rPr lang="en-US" altLang="x-none">
                <a:latin typeface="+mn-lt"/>
              </a:rPr>
              <a:t>reinforce, extend </a:t>
            </a:r>
          </a:p>
          <a:p>
            <a:r>
              <a:rPr lang="en-US" altLang="x-none">
                <a:latin typeface="+mn-lt"/>
              </a:rPr>
              <a:t>knowledge</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20</a:t>
            </a:fld>
            <a:endParaRPr lang="en-US" dirty="0"/>
          </a:p>
        </p:txBody>
      </p:sp>
    </p:spTree>
    <p:extLst>
      <p:ext uri="{BB962C8B-B14F-4D97-AF65-F5344CB8AC3E}">
        <p14:creationId xmlns:p14="http://schemas.microsoft.com/office/powerpoint/2010/main" val="8227281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Unknown-1.jpeg"/>
          <p:cNvPicPr>
            <a:picLocks noChangeAspect="1"/>
          </p:cNvPicPr>
          <p:nvPr/>
        </p:nvPicPr>
        <p:blipFill>
          <a:blip r:embed="rId2"/>
          <a:stretch>
            <a:fillRect/>
          </a:stretch>
        </p:blipFill>
        <p:spPr>
          <a:xfrm>
            <a:off x="1534171" y="1948340"/>
            <a:ext cx="6241476" cy="3108960"/>
          </a:xfrm>
          <a:prstGeom prst="rect">
            <a:avLst/>
          </a:prstGeom>
        </p:spPr>
      </p:pic>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21</a:t>
            </a:fld>
            <a:endParaRPr lang="en-US" dirty="0"/>
          </a:p>
        </p:txBody>
      </p:sp>
    </p:spTree>
    <p:extLst>
      <p:ext uri="{BB962C8B-B14F-4D97-AF65-F5344CB8AC3E}">
        <p14:creationId xmlns:p14="http://schemas.microsoft.com/office/powerpoint/2010/main" val="1079626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p:spPr>
        <p:txBody>
          <a:bodyPr/>
          <a:lstStyle/>
          <a:p>
            <a:pPr algn="ctr"/>
            <a:r>
              <a:rPr lang="en-US">
                <a:solidFill>
                  <a:schemeClr val="tx1"/>
                </a:solidFill>
              </a:rPr>
              <a:t>Fiction/Literary</a:t>
            </a:r>
          </a:p>
        </p:txBody>
      </p:sp>
      <p:sp>
        <p:nvSpPr>
          <p:cNvPr id="3" name="Content Placeholder 2"/>
          <p:cNvSpPr>
            <a:spLocks noGrp="1"/>
          </p:cNvSpPr>
          <p:nvPr>
            <p:ph idx="1"/>
          </p:nvPr>
        </p:nvSpPr>
        <p:spPr>
          <a:xfrm>
            <a:off x="3489434" y="1891861"/>
            <a:ext cx="5025916" cy="4285101"/>
          </a:xfrm>
        </p:spPr>
        <p:txBody>
          <a:bodyPr>
            <a:normAutofit/>
          </a:bodyPr>
          <a:lstStyle/>
          <a:p>
            <a:pPr marL="0" indent="0">
              <a:buNone/>
            </a:pPr>
            <a:endParaRPr lang="en-US"/>
          </a:p>
          <a:p>
            <a:r>
              <a:rPr lang="en-US"/>
              <a:t>Are students able to demonstrate comprehension? </a:t>
            </a:r>
          </a:p>
          <a:p>
            <a:r>
              <a:rPr lang="en-US"/>
              <a:t>Are they able to connect the themes of the text to their lives and other situations?</a:t>
            </a:r>
          </a:p>
          <a:p>
            <a:r>
              <a:rPr lang="en-US"/>
              <a:t>Are they able to read text that is increasingly more complex?</a:t>
            </a:r>
          </a:p>
          <a:p>
            <a:r>
              <a:rPr lang="en-US"/>
              <a:t>Are they able to read individually and demonstrate comprehension? </a:t>
            </a:r>
          </a:p>
          <a:p>
            <a:endParaRPr lang="en-US"/>
          </a:p>
        </p:txBody>
      </p:sp>
      <p:pic>
        <p:nvPicPr>
          <p:cNvPr id="5" name="Picture 4"/>
          <p:cNvPicPr>
            <a:picLocks noChangeAspect="1"/>
          </p:cNvPicPr>
          <p:nvPr/>
        </p:nvPicPr>
        <p:blipFill>
          <a:blip r:embed="rId2"/>
          <a:stretch>
            <a:fillRect/>
          </a:stretch>
        </p:blipFill>
        <p:spPr>
          <a:xfrm>
            <a:off x="601579" y="2509963"/>
            <a:ext cx="2705100" cy="3009900"/>
          </a:xfrm>
          <a:prstGeom prst="rect">
            <a:avLst/>
          </a:prstGeom>
        </p:spPr>
      </p:pic>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22</a:t>
            </a:fld>
            <a:endParaRPr lang="en-US" dirty="0"/>
          </a:p>
        </p:txBody>
      </p:sp>
    </p:spTree>
    <p:extLst>
      <p:ext uri="{BB962C8B-B14F-4D97-AF65-F5344CB8AC3E}">
        <p14:creationId xmlns:p14="http://schemas.microsoft.com/office/powerpoint/2010/main" val="2118797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26"/>
          <p:cNvSpPr>
            <a:spLocks noGrp="1" noChangeArrowheads="1"/>
          </p:cNvSpPr>
          <p:nvPr>
            <p:ph type="title"/>
          </p:nvPr>
        </p:nvSpPr>
        <p:spPr>
          <a:xfrm>
            <a:off x="649704" y="365127"/>
            <a:ext cx="7865645" cy="838032"/>
          </a:xfrm>
          <a:solidFill>
            <a:schemeClr val="accent1"/>
          </a:solidFill>
        </p:spPr>
        <p:txBody>
          <a:bodyPr/>
          <a:lstStyle/>
          <a:p>
            <a:pPr algn="ctr" eaLnBrk="1" hangingPunct="1"/>
            <a:r>
              <a:rPr lang="en-US" altLang="x-none">
                <a:solidFill>
                  <a:schemeClr val="tx1"/>
                </a:solidFill>
              </a:rPr>
              <a:t>Nonfiction/Informational Text</a:t>
            </a:r>
          </a:p>
        </p:txBody>
      </p:sp>
      <p:sp>
        <p:nvSpPr>
          <p:cNvPr id="2" name="Content Placeholder 1"/>
          <p:cNvSpPr>
            <a:spLocks noGrp="1"/>
          </p:cNvSpPr>
          <p:nvPr>
            <p:ph idx="1"/>
          </p:nvPr>
        </p:nvSpPr>
        <p:spPr>
          <a:xfrm>
            <a:off x="3594539" y="1618593"/>
            <a:ext cx="5084324" cy="4782207"/>
          </a:xfrm>
        </p:spPr>
        <p:txBody>
          <a:bodyPr>
            <a:normAutofit fontScale="92500"/>
          </a:bodyPr>
          <a:lstStyle/>
          <a:p>
            <a:pPr>
              <a:buFontTx/>
              <a:buChar char="•"/>
            </a:pPr>
            <a:r>
              <a:rPr lang="en-US" altLang="x-none">
                <a:solidFill>
                  <a:schemeClr val="tx1"/>
                </a:solidFill>
              </a:rPr>
              <a:t>How do students use the questions we give them and how do they questions of their own?</a:t>
            </a:r>
          </a:p>
          <a:p>
            <a:pPr>
              <a:buFontTx/>
              <a:buChar char="•"/>
            </a:pPr>
            <a:r>
              <a:rPr lang="en-US" altLang="x-none">
                <a:solidFill>
                  <a:schemeClr val="tx1"/>
                </a:solidFill>
              </a:rPr>
              <a:t>How do they use the clues an author provides to identify main ideas and supportive details?</a:t>
            </a:r>
          </a:p>
          <a:p>
            <a:pPr>
              <a:buFontTx/>
              <a:buChar char="•"/>
            </a:pPr>
            <a:r>
              <a:rPr lang="en-US" altLang="x-none">
                <a:solidFill>
                  <a:schemeClr val="tx1"/>
                </a:solidFill>
              </a:rPr>
              <a:t>How do they successfully summarize and retell the important information both during and after reading?</a:t>
            </a:r>
          </a:p>
          <a:p>
            <a:pPr>
              <a:buFontTx/>
              <a:buChar char="•"/>
            </a:pPr>
            <a:r>
              <a:rPr lang="en-US" altLang="x-none">
                <a:solidFill>
                  <a:schemeClr val="tx1"/>
                </a:solidFill>
              </a:rPr>
              <a:t>Are they able to recognize the most common textual patterns— comparing and contrasting, explaining causes and effects, laying out a sequence of events, describing a process?</a:t>
            </a:r>
          </a:p>
          <a:p>
            <a:endParaRPr lang="en-US" altLang="x-none">
              <a:solidFill>
                <a:schemeClr val="tx1"/>
              </a:solidFill>
            </a:endParaRPr>
          </a:p>
          <a:p>
            <a:endParaRPr lang="en-US" altLang="x-none">
              <a:solidFill>
                <a:schemeClr val="tx1"/>
              </a:solidFill>
            </a:endParaRPr>
          </a:p>
          <a:p>
            <a:endParaRPr lang="en-US" altLang="x-none">
              <a:solidFill>
                <a:schemeClr val="tx1"/>
              </a:solidFill>
            </a:endParaRPr>
          </a:p>
          <a:p>
            <a:endParaRPr lang="en-US">
              <a:solidFill>
                <a:schemeClr val="tx1"/>
              </a:solidFill>
            </a:endParaRPr>
          </a:p>
        </p:txBody>
      </p:sp>
      <p:sp>
        <p:nvSpPr>
          <p:cNvPr id="46088" name="Text Box 1032"/>
          <p:cNvSpPr txBox="1">
            <a:spLocks noChangeArrowheads="1"/>
          </p:cNvSpPr>
          <p:nvPr/>
        </p:nvSpPr>
        <p:spPr bwMode="auto">
          <a:xfrm>
            <a:off x="3733800" y="6400800"/>
            <a:ext cx="49450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1200"/>
              <a:t>Adapted from Discovering Nonfiction: 25 Powerful Teaching Strategies</a:t>
            </a:r>
            <a:endParaRPr lang="en-US" altLang="x-none"/>
          </a:p>
        </p:txBody>
      </p:sp>
      <p:pic>
        <p:nvPicPr>
          <p:cNvPr id="6" name="Picture 5"/>
          <p:cNvPicPr>
            <a:picLocks noChangeAspect="1"/>
          </p:cNvPicPr>
          <p:nvPr/>
        </p:nvPicPr>
        <p:blipFill>
          <a:blip r:embed="rId3"/>
          <a:stretch>
            <a:fillRect/>
          </a:stretch>
        </p:blipFill>
        <p:spPr>
          <a:xfrm>
            <a:off x="601579" y="2509963"/>
            <a:ext cx="2705100" cy="3009900"/>
          </a:xfrm>
          <a:prstGeom prst="rect">
            <a:avLst/>
          </a:prstGeom>
        </p:spPr>
      </p:pic>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23</a:t>
            </a:fld>
            <a:endParaRPr lang="en-US" dirty="0"/>
          </a:p>
        </p:txBody>
      </p:sp>
    </p:spTree>
    <p:extLst>
      <p:ext uri="{BB962C8B-B14F-4D97-AF65-F5344CB8AC3E}">
        <p14:creationId xmlns:p14="http://schemas.microsoft.com/office/powerpoint/2010/main" val="1815859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Text Box 3"/>
          <p:cNvSpPr txBox="1">
            <a:spLocks noChangeArrowheads="1"/>
          </p:cNvSpPr>
          <p:nvPr/>
        </p:nvSpPr>
        <p:spPr bwMode="auto">
          <a:xfrm>
            <a:off x="202530" y="1251284"/>
            <a:ext cx="8763000"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A young teacher tried her hand at developing her first differentiated lesson plan.  “Could you give it a look and see if I’m on the right track?” she asked me.</a:t>
            </a:r>
          </a:p>
          <a:p>
            <a:endParaRPr lang="en-US" altLang="x-none">
              <a:latin typeface="+mn-lt"/>
            </a:endParaRPr>
          </a:p>
          <a:p>
            <a:r>
              <a:rPr lang="en-US" altLang="x-none">
                <a:latin typeface="+mn-lt"/>
              </a:rPr>
              <a:t>Her 4th graders were all reading the same novel.  She had fashioned five tasks, which she was going to assign to students based on what she perceived to be their readiness levels.  The tasks were to</a:t>
            </a:r>
          </a:p>
          <a:p>
            <a:r>
              <a:rPr lang="en-US" altLang="x-none">
                <a:latin typeface="+mn-lt"/>
              </a:rPr>
              <a:t>		• create a new jacket for the book,</a:t>
            </a:r>
          </a:p>
          <a:p>
            <a:r>
              <a:rPr lang="en-US" altLang="x-none">
                <a:latin typeface="+mn-lt"/>
              </a:rPr>
              <a:t>		• build a set for a scene in the book,</a:t>
            </a:r>
          </a:p>
          <a:p>
            <a:r>
              <a:rPr lang="en-US" altLang="x-none">
                <a:latin typeface="+mn-lt"/>
              </a:rPr>
              <a:t>		• draw one of the characters,</a:t>
            </a:r>
          </a:p>
          <a:p>
            <a:r>
              <a:rPr lang="en-US" altLang="x-none">
                <a:latin typeface="+mn-lt"/>
              </a:rPr>
              <a:t>		• rewrite the novel’s ending, or </a:t>
            </a:r>
          </a:p>
          <a:p>
            <a:r>
              <a:rPr lang="en-US" altLang="x-none">
                <a:latin typeface="+mn-lt"/>
              </a:rPr>
              <a:t>		• develop a conversation between a character in</a:t>
            </a:r>
          </a:p>
          <a:p>
            <a:r>
              <a:rPr lang="en-US" altLang="x-none">
                <a:latin typeface="+mn-lt"/>
              </a:rPr>
              <a:t>		   this novel and one from another novel they had read</a:t>
            </a:r>
          </a:p>
          <a:p>
            <a:r>
              <a:rPr lang="en-US" altLang="x-none">
                <a:latin typeface="+mn-lt"/>
              </a:rPr>
              <a:t>		   in class that year.</a:t>
            </a:r>
          </a:p>
          <a:p>
            <a:endParaRPr lang="en-US" altLang="x-none">
              <a:latin typeface="+mn-lt"/>
            </a:endParaRPr>
          </a:p>
        </p:txBody>
      </p:sp>
      <p:sp>
        <p:nvSpPr>
          <p:cNvPr id="2" name="TextBox 1"/>
          <p:cNvSpPr txBox="1"/>
          <p:nvPr/>
        </p:nvSpPr>
        <p:spPr>
          <a:xfrm>
            <a:off x="4138864" y="6232358"/>
            <a:ext cx="4800600" cy="646331"/>
          </a:xfrm>
          <a:prstGeom prst="rect">
            <a:avLst/>
          </a:prstGeom>
          <a:noFill/>
        </p:spPr>
        <p:txBody>
          <a:bodyPr wrap="square" rtlCol="0">
            <a:spAutoFit/>
          </a:bodyPr>
          <a:lstStyle/>
          <a:p>
            <a:pPr algn="r"/>
            <a:r>
              <a:rPr lang="en-US" altLang="x-none"/>
              <a:t>The Differentiated Classroom:</a:t>
            </a:r>
            <a:br>
              <a:rPr lang="en-US" altLang="x-none"/>
            </a:br>
            <a:r>
              <a:rPr lang="en-US" altLang="x-none"/>
              <a:t>Responding to the Needs of All Learners</a:t>
            </a:r>
            <a:endParaRPr lang="en-US"/>
          </a:p>
        </p:txBody>
      </p:sp>
      <p:sp>
        <p:nvSpPr>
          <p:cNvPr id="5" name="Rectangle 2"/>
          <p:cNvSpPr>
            <a:spLocks noGrp="1" noChangeArrowheads="1"/>
          </p:cNvSpPr>
          <p:nvPr>
            <p:ph type="title"/>
          </p:nvPr>
        </p:nvSpPr>
        <p:spPr>
          <a:xfrm>
            <a:off x="685800" y="228600"/>
            <a:ext cx="7772400" cy="839727"/>
          </a:xfrm>
          <a:solidFill>
            <a:schemeClr val="accent1"/>
          </a:solidFill>
        </p:spPr>
        <p:txBody>
          <a:bodyPr/>
          <a:lstStyle/>
          <a:p>
            <a:pPr eaLnBrk="1" hangingPunct="1"/>
            <a:r>
              <a:rPr lang="en-US" altLang="x-none" sz="3600">
                <a:solidFill>
                  <a:schemeClr val="tx1"/>
                </a:solidFill>
              </a:rPr>
              <a:t>What is your instructional purpose?</a:t>
            </a:r>
            <a:endParaRPr lang="en-US" altLang="x-none">
              <a:solidFill>
                <a:schemeClr val="tx1"/>
              </a:solidFill>
            </a:endParaRP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24</a:t>
            </a:fld>
            <a:endParaRPr lang="en-US" dirty="0"/>
          </a:p>
        </p:txBody>
      </p:sp>
    </p:spTree>
    <p:extLst>
      <p:ext uri="{BB962C8B-B14F-4D97-AF65-F5344CB8AC3E}">
        <p14:creationId xmlns:p14="http://schemas.microsoft.com/office/powerpoint/2010/main" val="4051569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2"/>
          <p:cNvSpPr txBox="1">
            <a:spLocks noChangeArrowheads="1"/>
          </p:cNvSpPr>
          <p:nvPr/>
        </p:nvSpPr>
        <p:spPr bwMode="auto">
          <a:xfrm>
            <a:off x="393032" y="198180"/>
            <a:ext cx="8382000" cy="624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2000">
                <a:latin typeface="+mn-lt"/>
              </a:rPr>
              <a:t>After I looked at the tasks, I asked a question I wish someone had insisted I answer daily in the first decade of my teaching: </a:t>
            </a:r>
            <a:r>
              <a:rPr lang="en-US" altLang="x-none" sz="2000" b="1">
                <a:solidFill>
                  <a:schemeClr val="accent6"/>
                </a:solidFill>
                <a:latin typeface="+mn-lt"/>
              </a:rPr>
              <a:t>“What do you want each student to come away with as a result of this activity?”</a:t>
            </a:r>
          </a:p>
          <a:p>
            <a:endParaRPr lang="en-US" altLang="x-none" sz="2000">
              <a:latin typeface="+mn-lt"/>
            </a:endParaRPr>
          </a:p>
          <a:p>
            <a:r>
              <a:rPr lang="en-US" altLang="x-none" sz="2000">
                <a:latin typeface="+mn-lt"/>
              </a:rPr>
              <a:t>She squinted and answered, “I don’t understand.”</a:t>
            </a:r>
          </a:p>
          <a:p>
            <a:endParaRPr lang="en-US" altLang="x-none" sz="2000">
              <a:latin typeface="+mn-lt"/>
            </a:endParaRPr>
          </a:p>
          <a:p>
            <a:r>
              <a:rPr lang="en-US" altLang="x-none" sz="2000">
                <a:latin typeface="+mn-lt"/>
              </a:rPr>
              <a:t>I tried again:  “What common insight or understanding should all kids get because they successfully complete their assigned task?”</a:t>
            </a:r>
          </a:p>
          <a:p>
            <a:endParaRPr lang="en-US" altLang="x-none" sz="2000">
              <a:latin typeface="+mn-lt"/>
            </a:endParaRPr>
          </a:p>
          <a:p>
            <a:r>
              <a:rPr lang="en-US" altLang="x-none" sz="2000">
                <a:latin typeface="+mn-lt"/>
              </a:rPr>
              <a:t>She shook her head:  “I still don’t get it.”</a:t>
            </a:r>
          </a:p>
          <a:p>
            <a:endParaRPr lang="en-US" altLang="x-none" sz="2000">
              <a:latin typeface="+mn-lt"/>
            </a:endParaRPr>
          </a:p>
          <a:p>
            <a:r>
              <a:rPr lang="en-US" altLang="x-none" sz="2000">
                <a:latin typeface="+mn-lt"/>
              </a:rPr>
              <a:t>“Okay.  Let me try another way.”  I paused.   “Do you want each child to know that an author actually builds a character?  Do you want them all to understand why the author took the time to write the book?  Do you want them to think about how the main character’s life is like their own?  Just what is it that the activities should cause the students to make sense of?”</a:t>
            </a:r>
          </a:p>
          <a:p>
            <a:endParaRPr lang="en-US" altLang="x-none" sz="2000">
              <a:latin typeface="+mn-lt"/>
            </a:endParaRPr>
          </a:p>
          <a:p>
            <a:r>
              <a:rPr lang="en-US" altLang="x-none" sz="2000">
                <a:latin typeface="+mn-lt"/>
              </a:rPr>
              <a:t>Her face flushed, and she waved her hand as if shooing away a bug.</a:t>
            </a:r>
          </a:p>
          <a:p>
            <a:r>
              <a:rPr lang="en-US" altLang="x-none" sz="2000">
                <a:latin typeface="+mn-lt"/>
              </a:rPr>
              <a:t>“Oh my gosh!”  she exclaimed.  “I thought all they were supposed to do was read the story and do something with it!”</a:t>
            </a:r>
          </a:p>
        </p:txBody>
      </p:sp>
      <p:sp>
        <p:nvSpPr>
          <p:cNvPr id="52227" name="Text Box 3"/>
          <p:cNvSpPr txBox="1">
            <a:spLocks noChangeArrowheads="1"/>
          </p:cNvSpPr>
          <p:nvPr/>
        </p:nvSpPr>
        <p:spPr bwMode="auto">
          <a:xfrm>
            <a:off x="6596063" y="6262688"/>
            <a:ext cx="23193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1800"/>
              <a:t>Carol Ann Tomlinson</a:t>
            </a:r>
            <a:endParaRPr lang="en-US" altLang="x-none" sz="1200" b="1">
              <a:latin typeface="Palatino" charset="0"/>
            </a:endParaRP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25</a:t>
            </a:fld>
            <a:endParaRPr lang="en-US" dirty="0"/>
          </a:p>
        </p:txBody>
      </p:sp>
    </p:spTree>
    <p:extLst>
      <p:ext uri="{BB962C8B-B14F-4D97-AF65-F5344CB8AC3E}">
        <p14:creationId xmlns:p14="http://schemas.microsoft.com/office/powerpoint/2010/main" val="2824001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685800" y="228600"/>
            <a:ext cx="7772400" cy="839727"/>
          </a:xfrm>
          <a:solidFill>
            <a:schemeClr val="accent1"/>
          </a:solidFill>
        </p:spPr>
        <p:txBody>
          <a:bodyPr/>
          <a:lstStyle/>
          <a:p>
            <a:pPr eaLnBrk="1" hangingPunct="1"/>
            <a:r>
              <a:rPr lang="en-US" altLang="x-none" sz="3600">
                <a:solidFill>
                  <a:schemeClr val="tx1"/>
                </a:solidFill>
              </a:rPr>
              <a:t>What is your instructional purpose?</a:t>
            </a:r>
            <a:endParaRPr lang="en-US" altLang="x-none">
              <a:solidFill>
                <a:schemeClr val="tx1"/>
              </a:solidFill>
            </a:endParaRPr>
          </a:p>
        </p:txBody>
      </p:sp>
      <p:sp>
        <p:nvSpPr>
          <p:cNvPr id="54275" name="Text Box 4"/>
          <p:cNvSpPr txBox="1">
            <a:spLocks noChangeArrowheads="1"/>
          </p:cNvSpPr>
          <p:nvPr/>
        </p:nvSpPr>
        <p:spPr bwMode="auto">
          <a:xfrm>
            <a:off x="685800" y="1447800"/>
            <a:ext cx="8120108"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457200" indent="-457200">
              <a:defRPr sz="2400">
                <a:solidFill>
                  <a:schemeClr val="tx1"/>
                </a:solidFill>
                <a:latin typeface="Arial" charset="0"/>
                <a:ea typeface="ＭＳ Ｐゴシック" charset="-128"/>
              </a:defRPr>
            </a:lvl1pPr>
            <a:lvl2pPr marL="914400" indent="-457200">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buFont typeface="Arial" charset="0"/>
              <a:buAutoNum type="arabicPeriod"/>
            </a:pPr>
            <a:r>
              <a:rPr lang="en-US" altLang="x-none">
                <a:latin typeface="+mn-lt"/>
              </a:rPr>
              <a:t>Decide what students should know after reading the text.</a:t>
            </a:r>
          </a:p>
          <a:p>
            <a:pPr>
              <a:buFont typeface="Arial" charset="0"/>
              <a:buNone/>
            </a:pPr>
            <a:r>
              <a:rPr lang="en-US" altLang="x-none">
                <a:latin typeface="+mn-lt"/>
              </a:rPr>
              <a:t>	Focus on essential information only.</a:t>
            </a:r>
          </a:p>
          <a:p>
            <a:pPr>
              <a:buFont typeface="Arial" charset="0"/>
              <a:buAutoNum type="arabicPeriod" startAt="2"/>
            </a:pPr>
            <a:r>
              <a:rPr lang="en-US" altLang="x-none">
                <a:latin typeface="+mn-lt"/>
              </a:rPr>
              <a:t>Anticipate what might cause students difficulty. </a:t>
            </a:r>
          </a:p>
          <a:p>
            <a:pPr>
              <a:buFont typeface="Arial" charset="0"/>
              <a:buNone/>
            </a:pPr>
            <a:r>
              <a:rPr lang="en-US" altLang="x-none">
                <a:latin typeface="+mn-lt"/>
              </a:rPr>
              <a:t>	Are students lacking background knowledge? is the</a:t>
            </a:r>
          </a:p>
          <a:p>
            <a:pPr>
              <a:buFont typeface="Arial" charset="0"/>
              <a:buNone/>
            </a:pPr>
            <a:r>
              <a:rPr lang="en-US" altLang="x-none">
                <a:latin typeface="+mn-lt"/>
              </a:rPr>
              <a:t>	vocabulary difficult? is the subject matter challenging?</a:t>
            </a:r>
          </a:p>
          <a:p>
            <a:pPr>
              <a:buFont typeface="Arial" charset="0"/>
              <a:buNone/>
            </a:pPr>
            <a:r>
              <a:rPr lang="en-US" altLang="x-none">
                <a:latin typeface="+mn-lt"/>
              </a:rPr>
              <a:t>	is the organization of the text confusing? </a:t>
            </a:r>
          </a:p>
          <a:p>
            <a:pPr>
              <a:buFont typeface="Arial" charset="0"/>
              <a:buAutoNum type="arabicPeriod" startAt="3"/>
            </a:pPr>
            <a:r>
              <a:rPr lang="en-US" altLang="x-none">
                <a:latin typeface="+mn-lt"/>
              </a:rPr>
              <a:t>What do you want them to be able to do with the </a:t>
            </a:r>
          </a:p>
          <a:p>
            <a:pPr>
              <a:buFont typeface="Arial" charset="0"/>
              <a:buNone/>
            </a:pPr>
            <a:r>
              <a:rPr lang="en-US" altLang="x-none">
                <a:latin typeface="+mn-lt"/>
              </a:rPr>
              <a:t>	information once they have finished reading? How will </a:t>
            </a:r>
          </a:p>
          <a:p>
            <a:pPr>
              <a:buFont typeface="Arial" charset="0"/>
              <a:buNone/>
            </a:pPr>
            <a:r>
              <a:rPr lang="en-US" altLang="x-none">
                <a:latin typeface="+mn-lt"/>
              </a:rPr>
              <a:t>	they hold their thinking so they can return to it later to use</a:t>
            </a:r>
          </a:p>
          <a:p>
            <a:pPr>
              <a:buFont typeface="Arial" charset="0"/>
              <a:buNone/>
            </a:pPr>
            <a:r>
              <a:rPr lang="en-US" altLang="x-none">
                <a:latin typeface="+mn-lt"/>
              </a:rPr>
              <a:t>	in a discussion, a paper or a project?</a:t>
            </a:r>
          </a:p>
          <a:p>
            <a:pPr>
              <a:buFont typeface="Arial" charset="0"/>
              <a:buAutoNum type="arabicPeriod" startAt="4"/>
            </a:pPr>
            <a:r>
              <a:rPr lang="en-US" altLang="x-none">
                <a:latin typeface="+mn-lt"/>
              </a:rPr>
              <a:t>Model how they should hold their thinking. Should they </a:t>
            </a:r>
          </a:p>
          <a:p>
            <a:pPr lvl="1">
              <a:buFont typeface="Arial" charset="0"/>
              <a:buNone/>
            </a:pPr>
            <a:r>
              <a:rPr lang="en-US" altLang="x-none">
                <a:latin typeface="+mn-lt"/>
              </a:rPr>
              <a:t>mark text, use sticky notes, complete a double-entry diary?</a:t>
            </a:r>
          </a:p>
        </p:txBody>
      </p:sp>
      <p:sp>
        <p:nvSpPr>
          <p:cNvPr id="54276" name="Text Box 8"/>
          <p:cNvSpPr txBox="1">
            <a:spLocks noChangeArrowheads="1"/>
          </p:cNvSpPr>
          <p:nvPr/>
        </p:nvSpPr>
        <p:spPr bwMode="auto">
          <a:xfrm>
            <a:off x="3048000" y="6351588"/>
            <a:ext cx="58991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1600"/>
              <a:t>Adapted from Do I Really Have to Teach Reading, Chris Tovani</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26</a:t>
            </a:fld>
            <a:endParaRPr lang="en-US" dirty="0"/>
          </a:p>
        </p:txBody>
      </p:sp>
    </p:spTree>
    <p:extLst>
      <p:ext uri="{BB962C8B-B14F-4D97-AF65-F5344CB8AC3E}">
        <p14:creationId xmlns:p14="http://schemas.microsoft.com/office/powerpoint/2010/main" val="1686540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2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19100" y="365126"/>
            <a:ext cx="7886700" cy="1325563"/>
          </a:xfrm>
          <a:solidFill>
            <a:schemeClr val="accent1"/>
          </a:solidFill>
        </p:spPr>
        <p:txBody>
          <a:bodyPr/>
          <a:lstStyle/>
          <a:p>
            <a:r>
              <a:rPr lang="en-US">
                <a:solidFill>
                  <a:schemeClr val="tx1"/>
                </a:solidFill>
              </a:rPr>
              <a:t>Focus – Elevating the Essentials</a:t>
            </a:r>
            <a:br>
              <a:rPr lang="en-US">
                <a:solidFill>
                  <a:schemeClr val="tx1"/>
                </a:solidFill>
              </a:rPr>
            </a:br>
            <a:r>
              <a:rPr lang="en-US" sz="2800">
                <a:solidFill>
                  <a:schemeClr val="tx1"/>
                </a:solidFill>
              </a:rPr>
              <a:t>Mike Schmoker</a:t>
            </a:r>
          </a:p>
        </p:txBody>
      </p:sp>
      <p:sp>
        <p:nvSpPr>
          <p:cNvPr id="2" name="Content Placeholder 1"/>
          <p:cNvSpPr>
            <a:spLocks noGrp="1"/>
          </p:cNvSpPr>
          <p:nvPr>
            <p:ph sz="half" idx="1"/>
          </p:nvPr>
        </p:nvSpPr>
        <p:spPr>
          <a:xfrm>
            <a:off x="840000" y="1814673"/>
            <a:ext cx="3685505" cy="4488660"/>
          </a:xfrm>
        </p:spPr>
        <p:txBody>
          <a:bodyPr>
            <a:normAutofit/>
          </a:bodyPr>
          <a:lstStyle/>
          <a:p>
            <a:pPr marL="0" algn="ctr">
              <a:buNone/>
            </a:pPr>
            <a:endParaRPr lang="en-US" sz="2800"/>
          </a:p>
          <a:p>
            <a:pPr marL="0" algn="ctr">
              <a:buNone/>
            </a:pPr>
            <a:r>
              <a:rPr lang="en-US" sz="2800">
                <a:solidFill>
                  <a:schemeClr val="tx1"/>
                </a:solidFill>
              </a:rPr>
              <a:t>Clear learning objectives selected from the agreed upon curriculum</a:t>
            </a:r>
          </a:p>
        </p:txBody>
      </p:sp>
      <p:sp>
        <p:nvSpPr>
          <p:cNvPr id="7" name="Content Placeholder 6"/>
          <p:cNvSpPr>
            <a:spLocks noGrp="1"/>
          </p:cNvSpPr>
          <p:nvPr>
            <p:ph sz="half" idx="2"/>
          </p:nvPr>
        </p:nvSpPr>
        <p:spPr>
          <a:xfrm>
            <a:off x="4739880" y="1814673"/>
            <a:ext cx="4079325" cy="4488660"/>
          </a:xfrm>
        </p:spPr>
        <p:txBody>
          <a:bodyPr>
            <a:normAutofit/>
          </a:bodyPr>
          <a:lstStyle/>
          <a:p>
            <a:pPr marL="0" indent="0" algn="ctr">
              <a:buNone/>
            </a:pPr>
            <a:r>
              <a:rPr lang="en-US" sz="2800">
                <a:solidFill>
                  <a:schemeClr val="tx1"/>
                </a:solidFill>
              </a:rPr>
              <a:t>Repeated cycles of learning – teaching, modeling, demonstrating, guided practice, and checks for understanding/ formative assessments</a:t>
            </a: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pic>
        <p:nvPicPr>
          <p:cNvPr id="8" name="Picture 7" descr="images-3.jpeg"/>
          <p:cNvPicPr>
            <a:picLocks noChangeAspect="1"/>
          </p:cNvPicPr>
          <p:nvPr/>
        </p:nvPicPr>
        <p:blipFill>
          <a:blip r:embed="rId3"/>
          <a:stretch>
            <a:fillRect/>
          </a:stretch>
        </p:blipFill>
        <p:spPr>
          <a:xfrm>
            <a:off x="1621002" y="4364018"/>
            <a:ext cx="2123501" cy="1808908"/>
          </a:xfrm>
          <a:prstGeom prst="rect">
            <a:avLst/>
          </a:prstGeom>
        </p:spPr>
      </p:pic>
      <p:pic>
        <p:nvPicPr>
          <p:cNvPr id="9" name="Picture 8"/>
          <p:cNvPicPr>
            <a:picLocks noChangeAspect="1"/>
          </p:cNvPicPr>
          <p:nvPr/>
        </p:nvPicPr>
        <p:blipFill>
          <a:blip r:embed="rId4"/>
          <a:stretch>
            <a:fillRect/>
          </a:stretch>
        </p:blipFill>
        <p:spPr>
          <a:xfrm>
            <a:off x="5602040" y="4409564"/>
            <a:ext cx="2355005" cy="1763981"/>
          </a:xfrm>
          <a:prstGeom prst="rect">
            <a:avLst/>
          </a:prstGeom>
        </p:spPr>
      </p:pic>
      <p:cxnSp>
        <p:nvCxnSpPr>
          <p:cNvPr id="11" name="Straight Connector 10"/>
          <p:cNvCxnSpPr/>
          <p:nvPr/>
        </p:nvCxnSpPr>
        <p:spPr>
          <a:xfrm>
            <a:off x="4562450" y="1829662"/>
            <a:ext cx="0" cy="4482237"/>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5" name="Slide Number Placeholder 4"/>
          <p:cNvSpPr>
            <a:spLocks noGrp="1"/>
          </p:cNvSpPr>
          <p:nvPr>
            <p:ph type="sldNum" sz="quarter" idx="12"/>
          </p:nvPr>
        </p:nvSpPr>
        <p:spPr/>
        <p:txBody>
          <a:bodyPr/>
          <a:lstStyle/>
          <a:p>
            <a:fld id="{D57F1E4F-1CFF-5643-939E-02111984F565}" type="slidenum">
              <a:rPr lang="en-US" smtClean="0"/>
              <a:t>27</a:t>
            </a:fld>
            <a:endParaRPr lang="en-US" dirty="0"/>
          </a:p>
        </p:txBody>
      </p:sp>
    </p:spTree>
    <p:extLst>
      <p:ext uri="{BB962C8B-B14F-4D97-AF65-F5344CB8AC3E}">
        <p14:creationId xmlns:p14="http://schemas.microsoft.com/office/powerpoint/2010/main" val="1777732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338571" y="3975111"/>
            <a:ext cx="3780848" cy="1742193"/>
          </a:xfrm>
        </p:spPr>
        <p:txBody>
          <a:bodyPr>
            <a:normAutofit fontScale="92500" lnSpcReduction="20000"/>
          </a:bodyPr>
          <a:lstStyle/>
          <a:p>
            <a:pPr marL="0">
              <a:buNone/>
            </a:pPr>
            <a:endParaRPr lang="en-US" sz="2800"/>
          </a:p>
          <a:p>
            <a:pPr marL="0">
              <a:buNone/>
            </a:pPr>
            <a:r>
              <a:rPr lang="en-US" sz="2800">
                <a:solidFill>
                  <a:schemeClr val="tx1"/>
                </a:solidFill>
              </a:rPr>
              <a:t>I can express my opinion giving reasons for or against the use of disposable plastics. </a:t>
            </a: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pic>
        <p:nvPicPr>
          <p:cNvPr id="8" name="Picture 7" descr="images-3.jpeg"/>
          <p:cNvPicPr>
            <a:picLocks noChangeAspect="1"/>
          </p:cNvPicPr>
          <p:nvPr/>
        </p:nvPicPr>
        <p:blipFill>
          <a:blip r:embed="rId3"/>
          <a:stretch>
            <a:fillRect/>
          </a:stretch>
        </p:blipFill>
        <p:spPr>
          <a:xfrm>
            <a:off x="1167245" y="489355"/>
            <a:ext cx="2123501" cy="1808908"/>
          </a:xfrm>
          <a:prstGeom prst="rect">
            <a:avLst/>
          </a:prstGeom>
        </p:spPr>
      </p:pic>
      <p:pic>
        <p:nvPicPr>
          <p:cNvPr id="9" name="Picture 8"/>
          <p:cNvPicPr>
            <a:picLocks noChangeAspect="1"/>
          </p:cNvPicPr>
          <p:nvPr/>
        </p:nvPicPr>
        <p:blipFill>
          <a:blip r:embed="rId4"/>
          <a:stretch>
            <a:fillRect/>
          </a:stretch>
        </p:blipFill>
        <p:spPr>
          <a:xfrm>
            <a:off x="5540220" y="511819"/>
            <a:ext cx="2355005" cy="1763981"/>
          </a:xfrm>
          <a:prstGeom prst="rect">
            <a:avLst/>
          </a:prstGeom>
        </p:spPr>
      </p:pic>
      <p:sp>
        <p:nvSpPr>
          <p:cNvPr id="5" name="Slide Number Placeholder 4"/>
          <p:cNvSpPr>
            <a:spLocks noGrp="1"/>
          </p:cNvSpPr>
          <p:nvPr>
            <p:ph type="sldNum" sz="quarter" idx="12"/>
          </p:nvPr>
        </p:nvSpPr>
        <p:spPr/>
        <p:txBody>
          <a:bodyPr/>
          <a:lstStyle/>
          <a:p>
            <a:fld id="{D57F1E4F-1CFF-5643-939E-02111984F565}" type="slidenum">
              <a:rPr lang="en-US" smtClean="0"/>
              <a:t>28</a:t>
            </a:fld>
            <a:endParaRPr lang="en-US" dirty="0"/>
          </a:p>
        </p:txBody>
      </p:sp>
      <p:pic>
        <p:nvPicPr>
          <p:cNvPr id="16" name="Picture 15"/>
          <p:cNvPicPr>
            <a:picLocks noChangeAspect="1"/>
          </p:cNvPicPr>
          <p:nvPr/>
        </p:nvPicPr>
        <p:blipFill>
          <a:blip r:embed="rId5"/>
          <a:stretch>
            <a:fillRect/>
          </a:stretch>
        </p:blipFill>
        <p:spPr>
          <a:xfrm>
            <a:off x="4882861" y="2564992"/>
            <a:ext cx="3669722" cy="3669722"/>
          </a:xfrm>
          <a:prstGeom prst="rect">
            <a:avLst/>
          </a:prstGeom>
        </p:spPr>
      </p:pic>
      <p:sp>
        <p:nvSpPr>
          <p:cNvPr id="17" name="TextBox 16"/>
          <p:cNvSpPr txBox="1"/>
          <p:nvPr/>
        </p:nvSpPr>
        <p:spPr>
          <a:xfrm>
            <a:off x="508579" y="3104136"/>
            <a:ext cx="3440833" cy="954107"/>
          </a:xfrm>
          <a:prstGeom prst="rect">
            <a:avLst/>
          </a:prstGeom>
          <a:solidFill>
            <a:schemeClr val="accent1"/>
          </a:solidFill>
        </p:spPr>
        <p:txBody>
          <a:bodyPr wrap="square" rtlCol="0">
            <a:spAutoFit/>
          </a:bodyPr>
          <a:lstStyle/>
          <a:p>
            <a:pPr algn="ctr"/>
            <a:r>
              <a:rPr lang="en-US" sz="2800"/>
              <a:t>Should disposable plastics be banned?</a:t>
            </a:r>
          </a:p>
        </p:txBody>
      </p:sp>
    </p:spTree>
    <p:extLst>
      <p:ext uri="{BB962C8B-B14F-4D97-AF65-F5344CB8AC3E}">
        <p14:creationId xmlns:p14="http://schemas.microsoft.com/office/powerpoint/2010/main" val="552113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29</a:t>
            </a:fld>
            <a:endParaRPr lang="en-US" dirty="0"/>
          </a:p>
        </p:txBody>
      </p:sp>
      <p:pic>
        <p:nvPicPr>
          <p:cNvPr id="6" name="Content Placeholder 5" descr="unnamed.png"/>
          <p:cNvPicPr>
            <a:picLocks noChangeAspect="1"/>
          </p:cNvPicPr>
          <p:nvPr/>
        </p:nvPicPr>
        <p:blipFill>
          <a:blip r:embed="rId2"/>
          <a:srcRect t="-5140" b="-5140"/>
          <a:stretch>
            <a:fillRect/>
          </a:stretch>
        </p:blipFill>
        <p:spPr>
          <a:xfrm>
            <a:off x="744998" y="1552492"/>
            <a:ext cx="7675350" cy="4351338"/>
          </a:xfrm>
          <a:prstGeom prst="rect">
            <a:avLst/>
          </a:prstGeom>
          <a:solidFill>
            <a:schemeClr val="bg1"/>
          </a:solidFill>
        </p:spPr>
      </p:pic>
      <p:sp>
        <p:nvSpPr>
          <p:cNvPr id="7" name="TextBox 6"/>
          <p:cNvSpPr txBox="1"/>
          <p:nvPr/>
        </p:nvSpPr>
        <p:spPr>
          <a:xfrm>
            <a:off x="903620" y="449069"/>
            <a:ext cx="7358105" cy="584775"/>
          </a:xfrm>
          <a:prstGeom prst="rect">
            <a:avLst/>
          </a:prstGeom>
          <a:noFill/>
        </p:spPr>
        <p:txBody>
          <a:bodyPr wrap="none" rtlCol="0">
            <a:spAutoFit/>
          </a:bodyPr>
          <a:lstStyle/>
          <a:p>
            <a:pPr algn="ctr"/>
            <a:r>
              <a:rPr lang="en-US" sz="3200" i="1"/>
              <a:t>How do I capture the interest of the learner?</a:t>
            </a:r>
          </a:p>
        </p:txBody>
      </p:sp>
    </p:spTree>
    <p:extLst>
      <p:ext uri="{BB962C8B-B14F-4D97-AF65-F5344CB8AC3E}">
        <p14:creationId xmlns:p14="http://schemas.microsoft.com/office/powerpoint/2010/main" val="16683137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txBox="1">
            <a:spLocks/>
          </p:cNvSpPr>
          <p:nvPr/>
        </p:nvSpPr>
        <p:spPr bwMode="auto">
          <a:xfrm>
            <a:off x="2507678" y="2987740"/>
            <a:ext cx="5730586" cy="1027058"/>
          </a:xfrm>
          <a:prstGeom prst="rect">
            <a:avLst/>
          </a:prstGeom>
          <a:noFill/>
          <a:ln>
            <a:noFill/>
            <a:headEnd/>
            <a:tailEnd/>
          </a:ln>
          <a:effectLst/>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anchor="ctr" anchorCtr="0" compatLnSpc="1">
            <a:prstTxWarp prst="textNoShape">
              <a:avLst/>
            </a:prstTxWarp>
            <a:noAutofit/>
          </a:bodyPr>
          <a:lstStyle>
            <a:lvl1pPr marL="342900" indent="-342900" algn="l" rtl="0" eaLnBrk="0" fontAlgn="base" hangingPunct="0">
              <a:spcBef>
                <a:spcPct val="20000"/>
              </a:spcBef>
              <a:spcAft>
                <a:spcPct val="0"/>
              </a:spcAft>
              <a:buFont typeface="Arial" pitchFamily="1"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pitchFamily="1"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37160" indent="0">
              <a:buNone/>
            </a:pPr>
            <a:r>
              <a:rPr lang="en-US" sz="2700" dirty="0">
                <a:latin typeface="Calibri" charset="0"/>
                <a:ea typeface="Calibri" charset="0"/>
                <a:cs typeface="Calibri" charset="0"/>
              </a:rPr>
              <a:t>I can apply before, during, and after reading strategies to a variety of texts. </a:t>
            </a:r>
          </a:p>
        </p:txBody>
      </p:sp>
      <p:sp>
        <p:nvSpPr>
          <p:cNvPr id="8" name="Content Placeholder 4"/>
          <p:cNvSpPr txBox="1">
            <a:spLocks/>
          </p:cNvSpPr>
          <p:nvPr/>
        </p:nvSpPr>
        <p:spPr bwMode="auto">
          <a:xfrm>
            <a:off x="2507678" y="4304550"/>
            <a:ext cx="5730586" cy="1373014"/>
          </a:xfrm>
          <a:prstGeom prst="rect">
            <a:avLst/>
          </a:prstGeom>
          <a:noFill/>
          <a:ln>
            <a:noFill/>
            <a:headEnd/>
            <a:tailEnd/>
          </a:ln>
          <a:effectLst/>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anchor="ctr" anchorCtr="0" compatLnSpc="1">
            <a:prstTxWarp prst="textNoShape">
              <a:avLst/>
            </a:prstTxWarp>
            <a:noAutofit/>
          </a:bodyPr>
          <a:lstStyle>
            <a:lvl1pPr marL="342900" indent="-342900" algn="l" rtl="0" eaLnBrk="0" fontAlgn="base" hangingPunct="0">
              <a:spcBef>
                <a:spcPct val="20000"/>
              </a:spcBef>
              <a:spcAft>
                <a:spcPct val="0"/>
              </a:spcAft>
              <a:buFont typeface="Arial" pitchFamily="1"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pitchFamily="1"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37160" indent="0">
              <a:spcBef>
                <a:spcPts val="0"/>
              </a:spcBef>
              <a:buNone/>
            </a:pPr>
            <a:r>
              <a:rPr lang="en-US" sz="2700" dirty="0">
                <a:latin typeface="Calibri" charset="0"/>
                <a:ea typeface="Calibri" charset="0"/>
                <a:cs typeface="Calibri" charset="0"/>
              </a:rPr>
              <a:t>I can use visuals to enhance comprehension and to promote visual literacy.</a:t>
            </a:r>
          </a:p>
        </p:txBody>
      </p:sp>
      <p:sp>
        <p:nvSpPr>
          <p:cNvPr id="9" name="Title 8"/>
          <p:cNvSpPr>
            <a:spLocks noGrp="1"/>
          </p:cNvSpPr>
          <p:nvPr>
            <p:ph type="title"/>
          </p:nvPr>
        </p:nvSpPr>
        <p:spPr>
          <a:xfrm>
            <a:off x="369860" y="394173"/>
            <a:ext cx="8229600" cy="857250"/>
          </a:xfrm>
        </p:spPr>
        <p:txBody>
          <a:bodyPr>
            <a:normAutofit/>
          </a:bodyPr>
          <a:lstStyle/>
          <a:p>
            <a:pPr algn="ctr"/>
            <a:r>
              <a:rPr lang="en-US" sz="3600" dirty="0">
                <a:solidFill>
                  <a:schemeClr val="tx1"/>
                </a:solidFill>
                <a:latin typeface="Century Gothic" charset="0"/>
                <a:ea typeface="Century Gothic" charset="0"/>
                <a:cs typeface="Century Gothic" charset="0"/>
              </a:rPr>
              <a:t>SESSION LEARNING TARGETS</a:t>
            </a:r>
          </a:p>
        </p:txBody>
      </p:sp>
      <p:sp>
        <p:nvSpPr>
          <p:cNvPr id="11" name="Content Placeholder 4"/>
          <p:cNvSpPr txBox="1">
            <a:spLocks/>
          </p:cNvSpPr>
          <p:nvPr/>
        </p:nvSpPr>
        <p:spPr bwMode="auto">
          <a:xfrm>
            <a:off x="2507678" y="1535717"/>
            <a:ext cx="5730586" cy="960717"/>
          </a:xfrm>
          <a:prstGeom prst="rect">
            <a:avLst/>
          </a:prstGeom>
          <a:noFill/>
          <a:ln>
            <a:noFill/>
            <a:headEnd/>
            <a:tailEnd/>
          </a:ln>
          <a:effectLst/>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anchor="ctr" anchorCtr="0" compatLnSpc="1">
            <a:prstTxWarp prst="textNoShape">
              <a:avLst/>
            </a:prstTxWarp>
            <a:noAutofit/>
          </a:bodyPr>
          <a:lstStyle>
            <a:lvl1pPr marL="342900" indent="-342900" algn="l" rtl="0" eaLnBrk="0" fontAlgn="base" hangingPunct="0">
              <a:spcBef>
                <a:spcPct val="20000"/>
              </a:spcBef>
              <a:spcAft>
                <a:spcPct val="0"/>
              </a:spcAft>
              <a:buFont typeface="Arial" pitchFamily="1"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pitchFamily="1"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37160" indent="0">
              <a:spcBef>
                <a:spcPts val="0"/>
              </a:spcBef>
              <a:buNone/>
            </a:pPr>
            <a:r>
              <a:rPr lang="en-US" sz="2700" dirty="0">
                <a:latin typeface="Calibri" charset="0"/>
                <a:ea typeface="Calibri" charset="0"/>
                <a:cs typeface="Calibri" charset="0"/>
              </a:rPr>
              <a:t>I can identify strategies that support reading comprehension.</a:t>
            </a:r>
          </a:p>
        </p:txBody>
      </p:sp>
      <p:sp>
        <p:nvSpPr>
          <p:cNvPr id="2" name="Footer Placeholder 1"/>
          <p:cNvSpPr>
            <a:spLocks noGrp="1"/>
          </p:cNvSpPr>
          <p:nvPr>
            <p:ph type="ftr" sz="quarter" idx="11"/>
          </p:nvPr>
        </p:nvSpPr>
        <p:spPr/>
        <p:txBody>
          <a:bodyPr/>
          <a:lstStyle/>
          <a:p>
            <a:r>
              <a:rPr lang="en-US" dirty="0"/>
              <a:t>Laura Terrill</a:t>
            </a:r>
          </a:p>
        </p:txBody>
      </p:sp>
      <p:sp>
        <p:nvSpPr>
          <p:cNvPr id="3" name="Slide Number Placeholder 2"/>
          <p:cNvSpPr>
            <a:spLocks noGrp="1"/>
          </p:cNvSpPr>
          <p:nvPr>
            <p:ph type="sldNum" sz="quarter" idx="12"/>
          </p:nvPr>
        </p:nvSpPr>
        <p:spPr/>
        <p:txBody>
          <a:bodyPr/>
          <a:lstStyle/>
          <a:p>
            <a:fld id="{54FDD9DF-2323-4064-8ED0-D5C661EEB458}" type="slidenum">
              <a:rPr lang="en-US" smtClean="0"/>
              <a:pPr/>
              <a:t>3</a:t>
            </a:fld>
            <a:endParaRPr lang="en-US" dirty="0"/>
          </a:p>
        </p:txBody>
      </p:sp>
      <p:pic>
        <p:nvPicPr>
          <p:cNvPr id="4" name="Picture 3"/>
          <p:cNvPicPr>
            <a:picLocks noChangeAspect="1"/>
          </p:cNvPicPr>
          <p:nvPr/>
        </p:nvPicPr>
        <p:blipFill>
          <a:blip r:embed="rId3"/>
          <a:stretch>
            <a:fillRect/>
          </a:stretch>
        </p:blipFill>
        <p:spPr>
          <a:xfrm>
            <a:off x="620866" y="1424786"/>
            <a:ext cx="1578803" cy="1182578"/>
          </a:xfrm>
          <a:prstGeom prst="rect">
            <a:avLst/>
          </a:prstGeom>
        </p:spPr>
      </p:pic>
      <p:pic>
        <p:nvPicPr>
          <p:cNvPr id="10" name="Picture 9"/>
          <p:cNvPicPr>
            <a:picLocks noChangeAspect="1"/>
          </p:cNvPicPr>
          <p:nvPr/>
        </p:nvPicPr>
        <p:blipFill>
          <a:blip r:embed="rId3"/>
          <a:stretch>
            <a:fillRect/>
          </a:stretch>
        </p:blipFill>
        <p:spPr>
          <a:xfrm>
            <a:off x="620866" y="2909980"/>
            <a:ext cx="1578803" cy="1182578"/>
          </a:xfrm>
          <a:prstGeom prst="rect">
            <a:avLst/>
          </a:prstGeom>
        </p:spPr>
      </p:pic>
      <p:pic>
        <p:nvPicPr>
          <p:cNvPr id="12" name="Picture 11"/>
          <p:cNvPicPr>
            <a:picLocks noChangeAspect="1"/>
          </p:cNvPicPr>
          <p:nvPr/>
        </p:nvPicPr>
        <p:blipFill>
          <a:blip r:embed="rId3"/>
          <a:stretch>
            <a:fillRect/>
          </a:stretch>
        </p:blipFill>
        <p:spPr>
          <a:xfrm>
            <a:off x="620866" y="4399768"/>
            <a:ext cx="1578803" cy="1182578"/>
          </a:xfrm>
          <a:prstGeom prst="rect">
            <a:avLst/>
          </a:prstGeom>
        </p:spPr>
      </p:pic>
    </p:spTree>
    <p:extLst>
      <p:ext uri="{BB962C8B-B14F-4D97-AF65-F5344CB8AC3E}">
        <p14:creationId xmlns:p14="http://schemas.microsoft.com/office/powerpoint/2010/main" val="48641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4552950" y="66383"/>
            <a:ext cx="3556000" cy="2286000"/>
          </a:xfrm>
          <a:prstGeom prst="rect">
            <a:avLst/>
          </a:prstGeom>
        </p:spPr>
      </p:pic>
      <p:pic>
        <p:nvPicPr>
          <p:cNvPr id="8" name="Picture 7"/>
          <p:cNvPicPr>
            <a:picLocks noChangeAspect="1"/>
          </p:cNvPicPr>
          <p:nvPr/>
        </p:nvPicPr>
        <p:blipFill>
          <a:blip r:embed="rId3"/>
          <a:stretch>
            <a:fillRect/>
          </a:stretch>
        </p:blipFill>
        <p:spPr>
          <a:xfrm>
            <a:off x="4761922" y="4613853"/>
            <a:ext cx="3721100" cy="2184400"/>
          </a:xfrm>
          <a:prstGeom prst="rect">
            <a:avLst/>
          </a:prstGeom>
        </p:spPr>
      </p:pic>
      <p:pic>
        <p:nvPicPr>
          <p:cNvPr id="9" name="Picture 8"/>
          <p:cNvPicPr>
            <a:picLocks noChangeAspect="1"/>
          </p:cNvPicPr>
          <p:nvPr/>
        </p:nvPicPr>
        <p:blipFill>
          <a:blip r:embed="rId4"/>
          <a:stretch>
            <a:fillRect/>
          </a:stretch>
        </p:blipFill>
        <p:spPr>
          <a:xfrm>
            <a:off x="857250" y="4643583"/>
            <a:ext cx="3695700" cy="2197100"/>
          </a:xfrm>
          <a:prstGeom prst="rect">
            <a:avLst/>
          </a:prstGeom>
        </p:spPr>
      </p:pic>
      <p:pic>
        <p:nvPicPr>
          <p:cNvPr id="10" name="Picture 9"/>
          <p:cNvPicPr>
            <a:picLocks noChangeAspect="1"/>
          </p:cNvPicPr>
          <p:nvPr/>
        </p:nvPicPr>
        <p:blipFill>
          <a:blip r:embed="rId5"/>
          <a:stretch>
            <a:fillRect/>
          </a:stretch>
        </p:blipFill>
        <p:spPr>
          <a:xfrm>
            <a:off x="1203158" y="173959"/>
            <a:ext cx="3008624" cy="2176694"/>
          </a:xfrm>
          <a:prstGeom prst="rect">
            <a:avLst/>
          </a:prstGeom>
        </p:spPr>
      </p:pic>
      <p:pic>
        <p:nvPicPr>
          <p:cNvPr id="12" name="Picture 11"/>
          <p:cNvPicPr>
            <a:picLocks noChangeAspect="1"/>
          </p:cNvPicPr>
          <p:nvPr/>
        </p:nvPicPr>
        <p:blipFill>
          <a:blip r:embed="rId6"/>
          <a:stretch>
            <a:fillRect/>
          </a:stretch>
        </p:blipFill>
        <p:spPr>
          <a:xfrm>
            <a:off x="4980709" y="2422235"/>
            <a:ext cx="4038600" cy="2019300"/>
          </a:xfrm>
          <a:prstGeom prst="rect">
            <a:avLst/>
          </a:prstGeom>
        </p:spPr>
      </p:pic>
      <p:pic>
        <p:nvPicPr>
          <p:cNvPr id="14" name="Picture 13"/>
          <p:cNvPicPr>
            <a:picLocks noChangeAspect="1"/>
          </p:cNvPicPr>
          <p:nvPr/>
        </p:nvPicPr>
        <p:blipFill>
          <a:blip r:embed="rId7"/>
          <a:stretch>
            <a:fillRect/>
          </a:stretch>
        </p:blipFill>
        <p:spPr>
          <a:xfrm>
            <a:off x="554182" y="2468418"/>
            <a:ext cx="3962400" cy="2057400"/>
          </a:xfrm>
          <a:prstGeom prst="rect">
            <a:avLst/>
          </a:prstGeom>
        </p:spPr>
      </p:pic>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30</a:t>
            </a:fld>
            <a:endParaRPr lang="en-US" dirty="0"/>
          </a:p>
        </p:txBody>
      </p:sp>
    </p:spTree>
    <p:extLst>
      <p:ext uri="{BB962C8B-B14F-4D97-AF65-F5344CB8AC3E}">
        <p14:creationId xmlns:p14="http://schemas.microsoft.com/office/powerpoint/2010/main" val="961727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28650" y="240436"/>
            <a:ext cx="7886700" cy="974754"/>
          </a:xfrm>
          <a:solidFill>
            <a:schemeClr val="accent1"/>
          </a:solidFill>
        </p:spPr>
        <p:txBody>
          <a:bodyPr>
            <a:normAutofit fontScale="90000"/>
          </a:bodyPr>
          <a:lstStyle/>
          <a:p>
            <a:pPr algn="ctr"/>
            <a:r>
              <a:rPr lang="en-US">
                <a:solidFill>
                  <a:schemeClr val="tx1"/>
                </a:solidFill>
              </a:rPr>
              <a:t>The Great Garbage Patch</a:t>
            </a:r>
            <a:br>
              <a:rPr lang="en-US">
                <a:solidFill>
                  <a:schemeClr val="tx1"/>
                </a:solidFill>
              </a:rPr>
            </a:br>
            <a:r>
              <a:rPr lang="en-US" sz="2700">
                <a:solidFill>
                  <a:schemeClr val="tx1"/>
                </a:solidFill>
              </a:rPr>
              <a:t> https://www.youtube.com/watch?v=1qT-rOXB6NI</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31</a:t>
            </a:fld>
            <a:endParaRPr lang="en-US" dirty="0"/>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9788" y="1833759"/>
            <a:ext cx="7675562" cy="4335070"/>
          </a:xfrm>
        </p:spPr>
      </p:pic>
    </p:spTree>
    <p:extLst>
      <p:ext uri="{BB962C8B-B14F-4D97-AF65-F5344CB8AC3E}">
        <p14:creationId xmlns:p14="http://schemas.microsoft.com/office/powerpoint/2010/main" val="32805094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9500" y="0"/>
            <a:ext cx="6965156" cy="6858000"/>
          </a:xfrm>
          <a:prstGeom prst="rect">
            <a:avLst/>
          </a:prstGeom>
        </p:spPr>
      </p:pic>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32</a:t>
            </a:fld>
            <a:endParaRPr lang="en-US" dirty="0"/>
          </a:p>
        </p:txBody>
      </p:sp>
    </p:spTree>
    <p:extLst>
      <p:ext uri="{BB962C8B-B14F-4D97-AF65-F5344CB8AC3E}">
        <p14:creationId xmlns:p14="http://schemas.microsoft.com/office/powerpoint/2010/main" val="155928366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2662" y="217983"/>
            <a:ext cx="7714593" cy="748970"/>
          </a:xfrm>
          <a:solidFill>
            <a:schemeClr val="accent1"/>
          </a:solidFill>
        </p:spPr>
        <p:txBody>
          <a:bodyPr>
            <a:normAutofit fontScale="90000"/>
          </a:bodyPr>
          <a:lstStyle/>
          <a:p>
            <a:r>
              <a:rPr lang="en-US" sz="2800" b="1">
                <a:solidFill>
                  <a:schemeClr val="tx1"/>
                </a:solidFill>
              </a:rPr>
              <a:t>More than 8 million tons of plastic are dumped in our oceans every year. </a:t>
            </a:r>
            <a:r>
              <a:rPr lang="en-US" sz="2200" b="1">
                <a:solidFill>
                  <a:schemeClr val="tx1"/>
                </a:solidFill>
              </a:rPr>
              <a:t>https://www.plasticoceans.org/the-facts/</a:t>
            </a:r>
            <a:endParaRPr lang="en-US" sz="2200">
              <a:solidFill>
                <a:schemeClr val="tx1"/>
              </a:solidFill>
            </a:endParaRPr>
          </a:p>
        </p:txBody>
      </p:sp>
      <p:sp>
        <p:nvSpPr>
          <p:cNvPr id="3" name="Content Placeholder 2"/>
          <p:cNvSpPr>
            <a:spLocks noGrp="1"/>
          </p:cNvSpPr>
          <p:nvPr>
            <p:ph idx="1"/>
          </p:nvPr>
        </p:nvSpPr>
        <p:spPr>
          <a:xfrm>
            <a:off x="5633544" y="1905713"/>
            <a:ext cx="3016470" cy="536030"/>
          </a:xfrm>
        </p:spPr>
        <p:txBody>
          <a:bodyPr/>
          <a:lstStyle/>
          <a:p>
            <a:r>
              <a:rPr lang="en-US" b="1">
                <a:solidFill>
                  <a:schemeClr val="accent6"/>
                </a:solidFill>
              </a:rPr>
              <a:t>A</a:t>
            </a:r>
            <a:r>
              <a:rPr lang="en-US">
                <a:solidFill>
                  <a:schemeClr val="tx1"/>
                </a:solidFill>
              </a:rPr>
              <a:t>sk Questions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635" y="1713185"/>
            <a:ext cx="5307635" cy="4945117"/>
          </a:xfrm>
          <a:prstGeom prst="rect">
            <a:avLst/>
          </a:prstGeom>
        </p:spPr>
      </p:pic>
      <p:sp>
        <p:nvSpPr>
          <p:cNvPr id="4" name="TextBox 3"/>
          <p:cNvSpPr txBox="1"/>
          <p:nvPr/>
        </p:nvSpPr>
        <p:spPr>
          <a:xfrm>
            <a:off x="2626937" y="1047681"/>
            <a:ext cx="3806042" cy="584775"/>
          </a:xfrm>
          <a:prstGeom prst="rect">
            <a:avLst/>
          </a:prstGeom>
          <a:noFill/>
        </p:spPr>
        <p:txBody>
          <a:bodyPr wrap="none" rtlCol="0">
            <a:spAutoFit/>
          </a:bodyPr>
          <a:lstStyle/>
          <a:p>
            <a:r>
              <a:rPr lang="en-US" sz="3200">
                <a:solidFill>
                  <a:schemeClr val="accent6"/>
                </a:solidFill>
              </a:rPr>
              <a:t>A.C.T.I.V.E  Strategies</a:t>
            </a:r>
          </a:p>
        </p:txBody>
      </p:sp>
      <p:sp>
        <p:nvSpPr>
          <p:cNvPr id="6" name="Content Placeholder 2"/>
          <p:cNvSpPr txBox="1">
            <a:spLocks/>
          </p:cNvSpPr>
          <p:nvPr/>
        </p:nvSpPr>
        <p:spPr>
          <a:xfrm>
            <a:off x="5633544" y="2432285"/>
            <a:ext cx="3016470" cy="1583716"/>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solidFill>
                  <a:schemeClr val="tx1"/>
                </a:solidFill>
              </a:rPr>
              <a:t>Make</a:t>
            </a:r>
            <a:r>
              <a:rPr lang="en-US"/>
              <a:t> </a:t>
            </a:r>
            <a:r>
              <a:rPr lang="en-US" b="1">
                <a:solidFill>
                  <a:schemeClr val="accent6"/>
                </a:solidFill>
              </a:rPr>
              <a:t>C</a:t>
            </a:r>
            <a:r>
              <a:rPr lang="en-US"/>
              <a:t>o</a:t>
            </a:r>
            <a:r>
              <a:rPr lang="en-US">
                <a:solidFill>
                  <a:schemeClr val="tx1"/>
                </a:solidFill>
              </a:rPr>
              <a:t>nnections</a:t>
            </a:r>
          </a:p>
          <a:p>
            <a:pPr lvl="1">
              <a:buFont typeface="Courier New" charset="0"/>
              <a:buChar char="o"/>
            </a:pPr>
            <a:r>
              <a:rPr lang="en-US">
                <a:solidFill>
                  <a:schemeClr val="tx1"/>
                </a:solidFill>
              </a:rPr>
              <a:t>Text-to-self</a:t>
            </a:r>
          </a:p>
          <a:p>
            <a:pPr lvl="1">
              <a:buFont typeface="Courier New" charset="0"/>
              <a:buChar char="o"/>
            </a:pPr>
            <a:r>
              <a:rPr lang="en-US">
                <a:solidFill>
                  <a:schemeClr val="tx1"/>
                </a:solidFill>
              </a:rPr>
              <a:t>Text-to-text</a:t>
            </a:r>
          </a:p>
          <a:p>
            <a:pPr lvl="1">
              <a:buFont typeface="Courier New" charset="0"/>
              <a:buChar char="o"/>
            </a:pPr>
            <a:r>
              <a:rPr lang="en-US">
                <a:solidFill>
                  <a:schemeClr val="tx1"/>
                </a:solidFill>
              </a:rPr>
              <a:t>Text-to-world</a:t>
            </a:r>
          </a:p>
        </p:txBody>
      </p:sp>
      <p:sp>
        <p:nvSpPr>
          <p:cNvPr id="7" name="Content Placeholder 2"/>
          <p:cNvSpPr txBox="1">
            <a:spLocks/>
          </p:cNvSpPr>
          <p:nvPr/>
        </p:nvSpPr>
        <p:spPr>
          <a:xfrm>
            <a:off x="5633544" y="4006543"/>
            <a:ext cx="3016470" cy="1144907"/>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b="1">
                <a:solidFill>
                  <a:schemeClr val="accent6"/>
                </a:solidFill>
              </a:rPr>
              <a:t>T</a:t>
            </a:r>
            <a:r>
              <a:rPr lang="en-US">
                <a:solidFill>
                  <a:schemeClr val="tx1"/>
                </a:solidFill>
              </a:rPr>
              <a:t>rack Down</a:t>
            </a:r>
          </a:p>
          <a:p>
            <a:pPr lvl="1">
              <a:buFont typeface="Courier New" charset="0"/>
              <a:buChar char="o"/>
            </a:pPr>
            <a:r>
              <a:rPr lang="en-US">
                <a:solidFill>
                  <a:schemeClr val="tx1"/>
                </a:solidFill>
              </a:rPr>
              <a:t>Word, sentences, paragraphs</a:t>
            </a:r>
          </a:p>
        </p:txBody>
      </p:sp>
      <p:sp>
        <p:nvSpPr>
          <p:cNvPr id="8" name="Content Placeholder 2"/>
          <p:cNvSpPr txBox="1">
            <a:spLocks/>
          </p:cNvSpPr>
          <p:nvPr/>
        </p:nvSpPr>
        <p:spPr>
          <a:xfrm>
            <a:off x="5633544" y="5141992"/>
            <a:ext cx="3016470" cy="53603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b="1">
                <a:solidFill>
                  <a:schemeClr val="accent6"/>
                </a:solidFill>
              </a:rPr>
              <a:t>I</a:t>
            </a:r>
            <a:r>
              <a:rPr lang="en-US">
                <a:solidFill>
                  <a:schemeClr val="tx1"/>
                </a:solidFill>
              </a:rPr>
              <a:t>nference</a:t>
            </a:r>
            <a:endParaRPr lang="en-US"/>
          </a:p>
        </p:txBody>
      </p:sp>
      <p:sp>
        <p:nvSpPr>
          <p:cNvPr id="9" name="Content Placeholder 2"/>
          <p:cNvSpPr txBox="1">
            <a:spLocks/>
          </p:cNvSpPr>
          <p:nvPr/>
        </p:nvSpPr>
        <p:spPr>
          <a:xfrm>
            <a:off x="5633544" y="5668564"/>
            <a:ext cx="3016470" cy="53603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b="1">
                <a:solidFill>
                  <a:schemeClr val="accent6"/>
                </a:solidFill>
              </a:rPr>
              <a:t>V</a:t>
            </a:r>
            <a:r>
              <a:rPr lang="en-US">
                <a:solidFill>
                  <a:schemeClr val="tx1"/>
                </a:solidFill>
              </a:rPr>
              <a:t>isualize</a:t>
            </a:r>
            <a:endParaRPr lang="en-US"/>
          </a:p>
        </p:txBody>
      </p:sp>
      <p:sp>
        <p:nvSpPr>
          <p:cNvPr id="10" name="Content Placeholder 2"/>
          <p:cNvSpPr txBox="1">
            <a:spLocks/>
          </p:cNvSpPr>
          <p:nvPr/>
        </p:nvSpPr>
        <p:spPr>
          <a:xfrm>
            <a:off x="5633544" y="6195134"/>
            <a:ext cx="3016470" cy="53603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b="1">
                <a:solidFill>
                  <a:schemeClr val="accent6"/>
                </a:solidFill>
              </a:rPr>
              <a:t>E</a:t>
            </a:r>
            <a:r>
              <a:rPr lang="en-US">
                <a:solidFill>
                  <a:schemeClr val="tx1"/>
                </a:solidFill>
              </a:rPr>
              <a:t>xtend</a:t>
            </a:r>
            <a:endParaRPr lang="en-US"/>
          </a:p>
        </p:txBody>
      </p:sp>
      <p:sp>
        <p:nvSpPr>
          <p:cNvPr id="11" name="Footer Placeholder 10"/>
          <p:cNvSpPr>
            <a:spLocks noGrp="1"/>
          </p:cNvSpPr>
          <p:nvPr>
            <p:ph type="ftr" sz="quarter" idx="11"/>
          </p:nvPr>
        </p:nvSpPr>
        <p:spPr/>
        <p:txBody>
          <a:bodyPr/>
          <a:lstStyle/>
          <a:p>
            <a:r>
              <a:rPr lang="en-US" dirty="0" smtClean="0"/>
              <a:t>Laura Terrill</a:t>
            </a:r>
            <a:endParaRPr lang="en-US" dirty="0"/>
          </a:p>
        </p:txBody>
      </p:sp>
      <p:sp>
        <p:nvSpPr>
          <p:cNvPr id="12" name="Slide Number Placeholder 11"/>
          <p:cNvSpPr>
            <a:spLocks noGrp="1"/>
          </p:cNvSpPr>
          <p:nvPr>
            <p:ph type="sldNum" sz="quarter" idx="12"/>
          </p:nvPr>
        </p:nvSpPr>
        <p:spPr/>
        <p:txBody>
          <a:bodyPr/>
          <a:lstStyle/>
          <a:p>
            <a:fld id="{D57F1E4F-1CFF-5643-939E-02111984F565}" type="slidenum">
              <a:rPr lang="en-US" smtClean="0"/>
              <a:t>33</a:t>
            </a:fld>
            <a:endParaRPr lang="en-US" dirty="0"/>
          </a:p>
        </p:txBody>
      </p:sp>
    </p:spTree>
    <p:extLst>
      <p:ext uri="{BB962C8B-B14F-4D97-AF65-F5344CB8AC3E}">
        <p14:creationId xmlns:p14="http://schemas.microsoft.com/office/powerpoint/2010/main" val="1211963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7" grpId="0"/>
      <p:bldP spid="8" grpId="0"/>
      <p:bldP spid="9"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681" y="206351"/>
            <a:ext cx="7865645" cy="912837"/>
          </a:xfrm>
          <a:solidFill>
            <a:schemeClr val="accent1"/>
          </a:solidFill>
        </p:spPr>
        <p:txBody>
          <a:bodyPr/>
          <a:lstStyle/>
          <a:p>
            <a:pPr algn="ctr"/>
            <a:r>
              <a:rPr lang="en-US" dirty="0">
                <a:solidFill>
                  <a:schemeClr val="tx1"/>
                </a:solidFill>
              </a:rPr>
              <a:t>Getting the most out of a text</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192820331"/>
              </p:ext>
            </p:extLst>
          </p:nvPr>
        </p:nvGraphicFramePr>
        <p:xfrm>
          <a:off x="-518391" y="1301750"/>
          <a:ext cx="7118350" cy="52371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8" descr="ReadingManiacs"/>
          <p:cNvPicPr>
            <a:picLocks noChangeAspect="1" noChangeArrowheads="1"/>
          </p:cNvPicPr>
          <p:nvPr/>
        </p:nvPicPr>
        <p:blipFill>
          <a:blip r:embed="rId8"/>
          <a:srcRect/>
          <a:stretch>
            <a:fillRect/>
          </a:stretch>
        </p:blipFill>
        <p:spPr bwMode="auto">
          <a:xfrm>
            <a:off x="306321" y="1843826"/>
            <a:ext cx="1241897" cy="932688"/>
          </a:xfrm>
          <a:prstGeom prst="rect">
            <a:avLst/>
          </a:prstGeom>
          <a:noFill/>
          <a:ln w="9525">
            <a:noFill/>
            <a:miter lim="800000"/>
            <a:headEnd/>
            <a:tailEnd/>
          </a:ln>
        </p:spPr>
      </p:pic>
      <p:pic>
        <p:nvPicPr>
          <p:cNvPr id="10" name="Picture 7" descr="P4220050-2"/>
          <p:cNvPicPr>
            <a:picLocks noChangeAspect="1" noChangeArrowheads="1"/>
          </p:cNvPicPr>
          <p:nvPr/>
        </p:nvPicPr>
        <p:blipFill>
          <a:blip r:embed="rId9"/>
          <a:srcRect/>
          <a:stretch>
            <a:fillRect/>
          </a:stretch>
        </p:blipFill>
        <p:spPr bwMode="auto">
          <a:xfrm>
            <a:off x="329827" y="4942158"/>
            <a:ext cx="1194884" cy="969264"/>
          </a:xfrm>
          <a:prstGeom prst="rect">
            <a:avLst/>
          </a:prstGeom>
          <a:noFill/>
          <a:ln w="9525">
            <a:noFill/>
            <a:miter lim="800000"/>
            <a:headEnd/>
            <a:tailEnd/>
          </a:ln>
        </p:spPr>
      </p:pic>
      <p:pic>
        <p:nvPicPr>
          <p:cNvPr id="11" name="Picture 10" descr="CCclipart"/>
          <p:cNvPicPr>
            <a:picLocks noChangeAspect="1" noChangeArrowheads="1"/>
          </p:cNvPicPr>
          <p:nvPr/>
        </p:nvPicPr>
        <p:blipFill>
          <a:blip r:embed="rId10"/>
          <a:srcRect/>
          <a:stretch>
            <a:fillRect/>
          </a:stretch>
        </p:blipFill>
        <p:spPr bwMode="auto">
          <a:xfrm>
            <a:off x="424610" y="3367358"/>
            <a:ext cx="1005319" cy="950976"/>
          </a:xfrm>
          <a:prstGeom prst="rect">
            <a:avLst/>
          </a:prstGeom>
          <a:noFill/>
          <a:ln w="9525">
            <a:noFill/>
            <a:miter lim="800000"/>
            <a:headEnd/>
            <a:tailEnd/>
          </a:ln>
        </p:spPr>
      </p:pic>
      <p:sp>
        <p:nvSpPr>
          <p:cNvPr id="12" name="Content Placeholder 2"/>
          <p:cNvSpPr txBox="1">
            <a:spLocks/>
          </p:cNvSpPr>
          <p:nvPr/>
        </p:nvSpPr>
        <p:spPr>
          <a:xfrm>
            <a:off x="4427621" y="2408404"/>
            <a:ext cx="4479439" cy="4130509"/>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solidFill>
                  <a:schemeClr val="tx1"/>
                </a:solidFill>
              </a:rPr>
              <a:t>Multiple repetition in context (up to 20 times)</a:t>
            </a:r>
          </a:p>
          <a:p>
            <a:r>
              <a:rPr lang="en-US" dirty="0">
                <a:solidFill>
                  <a:schemeClr val="tx1"/>
                </a:solidFill>
              </a:rPr>
              <a:t>Allows for word analysis – how do you know what this word means, context clues, prefixes, etc. </a:t>
            </a:r>
          </a:p>
          <a:p>
            <a:r>
              <a:rPr lang="en-US" dirty="0">
                <a:solidFill>
                  <a:schemeClr val="tx1"/>
                </a:solidFill>
              </a:rPr>
              <a:t>Allows students to build understanding of the new word and demonstrate understanding by using it in the productive skills</a:t>
            </a:r>
          </a:p>
          <a:p>
            <a:pPr marL="0" indent="0">
              <a:buNone/>
            </a:pPr>
            <a:endParaRPr lang="en-US" dirty="0">
              <a:solidFill>
                <a:schemeClr val="tx1"/>
              </a:solidFill>
              <a:latin typeface="Corbel" charset="0"/>
              <a:ea typeface="Corbel" charset="0"/>
              <a:cs typeface="Corbel" charset="0"/>
            </a:endParaRPr>
          </a:p>
        </p:txBody>
      </p:sp>
      <p:sp>
        <p:nvSpPr>
          <p:cNvPr id="3" name="TextBox 2"/>
          <p:cNvSpPr txBox="1"/>
          <p:nvPr/>
        </p:nvSpPr>
        <p:spPr>
          <a:xfrm>
            <a:off x="5040328" y="1394845"/>
            <a:ext cx="3399905" cy="830997"/>
          </a:xfrm>
          <a:prstGeom prst="rect">
            <a:avLst/>
          </a:prstGeom>
          <a:solidFill>
            <a:schemeClr val="accent6">
              <a:lumMod val="20000"/>
              <a:lumOff val="80000"/>
            </a:schemeClr>
          </a:solidFill>
        </p:spPr>
        <p:txBody>
          <a:bodyPr wrap="none" rtlCol="0">
            <a:spAutoFit/>
          </a:bodyPr>
          <a:lstStyle/>
          <a:p>
            <a:pPr algn="ctr"/>
            <a:r>
              <a:rPr lang="en-US" sz="2400" dirty="0">
                <a:solidFill>
                  <a:schemeClr val="bg1"/>
                </a:solidFill>
              </a:rPr>
              <a:t>Impact on </a:t>
            </a:r>
          </a:p>
          <a:p>
            <a:pPr algn="ctr"/>
            <a:r>
              <a:rPr lang="en-US" sz="2400">
                <a:solidFill>
                  <a:schemeClr val="bg1"/>
                </a:solidFill>
              </a:rPr>
              <a:t>Vocabulary Development</a:t>
            </a: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34</a:t>
            </a:fld>
            <a:endParaRPr lang="en-US" dirty="0"/>
          </a:p>
        </p:txBody>
      </p:sp>
    </p:spTree>
    <p:extLst>
      <p:ext uri="{BB962C8B-B14F-4D97-AF65-F5344CB8AC3E}">
        <p14:creationId xmlns:p14="http://schemas.microsoft.com/office/powerpoint/2010/main" val="1555937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10CD68A8-3407-1E48-BE06-0D14CF66670E}" type="slidenum">
              <a:rPr lang="uk-UA" smtClean="0"/>
              <a:t>35</a:t>
            </a:fld>
            <a:endParaRPr lang="uk-UA"/>
          </a:p>
        </p:txBody>
      </p:sp>
      <p:pic>
        <p:nvPicPr>
          <p:cNvPr id="6" name="Content Placeholder 5" descr="14 | July | 2011 | Locust blog"/>
          <p:cNvPicPr>
            <a:picLocks noGrp="1" noChangeAspect="1"/>
          </p:cNvPicPr>
          <p:nvPr>
            <p:ph idx="4294967295"/>
          </p:nvPr>
        </p:nvPicPr>
        <p:blipFill>
          <a:blip r:embed="rId2"/>
          <a:stretch>
            <a:fillRect/>
          </a:stretch>
        </p:blipFill>
        <p:spPr>
          <a:xfrm>
            <a:off x="-570864" y="848"/>
            <a:ext cx="5142864" cy="6857152"/>
          </a:xfrm>
        </p:spPr>
      </p:pic>
      <p:sp>
        <p:nvSpPr>
          <p:cNvPr id="7" name="Thought Bubble: Cloud 6"/>
          <p:cNvSpPr/>
          <p:nvPr/>
        </p:nvSpPr>
        <p:spPr>
          <a:xfrm>
            <a:off x="3920490" y="3655354"/>
            <a:ext cx="4732021" cy="2700997"/>
          </a:xfrm>
          <a:prstGeom prst="cloudCallout">
            <a:avLst>
              <a:gd name="adj1" fmla="val -59886"/>
              <a:gd name="adj2" fmla="val -11928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t>You can’t select vocabulary until you know its </a:t>
            </a:r>
            <a:r>
              <a:rPr lang="en-US" sz="3000" i="1" dirty="0"/>
              <a:t>PURPOSE </a:t>
            </a:r>
            <a:r>
              <a:rPr lang="en-US" sz="3000" dirty="0"/>
              <a:t>.</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4817649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29514" y="804088"/>
            <a:ext cx="2559506" cy="845288"/>
          </a:xfrm>
          <a:solidFill>
            <a:schemeClr val="accent6"/>
          </a:solidFill>
        </p:spPr>
        <p:txBody>
          <a:bodyPr>
            <a:noAutofit/>
          </a:bodyPr>
          <a:lstStyle/>
          <a:p>
            <a:pPr algn="ctr"/>
            <a:r>
              <a:rPr lang="en-US" sz="2400" b="1">
                <a:solidFill>
                  <a:schemeClr val="bg1"/>
                </a:solidFill>
              </a:rPr>
              <a:t>EXTERNAL TEXT FEATURES</a:t>
            </a:r>
            <a:endParaRPr lang="en-US" sz="2400" b="1"/>
          </a:p>
        </p:txBody>
      </p:sp>
      <p:sp>
        <p:nvSpPr>
          <p:cNvPr id="6" name="Content Placeholder 5"/>
          <p:cNvSpPr>
            <a:spLocks noGrp="1"/>
          </p:cNvSpPr>
          <p:nvPr>
            <p:ph idx="1"/>
          </p:nvPr>
        </p:nvSpPr>
        <p:spPr>
          <a:xfrm>
            <a:off x="6029514" y="2034510"/>
            <a:ext cx="3230210" cy="2926196"/>
          </a:xfrm>
          <a:noFill/>
        </p:spPr>
        <p:txBody>
          <a:bodyPr anchor="t">
            <a:noAutofit/>
          </a:bodyPr>
          <a:lstStyle/>
          <a:p>
            <a:pPr>
              <a:spcBef>
                <a:spcPts val="300"/>
              </a:spcBef>
            </a:pPr>
            <a:r>
              <a:rPr lang="en-US"/>
              <a:t>Bold, italic or underlined print</a:t>
            </a:r>
          </a:p>
          <a:p>
            <a:pPr>
              <a:spcBef>
                <a:spcPts val="300"/>
              </a:spcBef>
            </a:pPr>
            <a:r>
              <a:rPr lang="en-US"/>
              <a:t>Captions</a:t>
            </a:r>
          </a:p>
          <a:p>
            <a:pPr>
              <a:spcBef>
                <a:spcPts val="300"/>
              </a:spcBef>
            </a:pPr>
            <a:r>
              <a:rPr lang="en-US"/>
              <a:t>Charts or tables</a:t>
            </a:r>
          </a:p>
          <a:p>
            <a:pPr>
              <a:spcBef>
                <a:spcPts val="300"/>
              </a:spcBef>
            </a:pPr>
            <a:r>
              <a:rPr lang="en-US"/>
              <a:t>Color-coded sections</a:t>
            </a:r>
          </a:p>
          <a:p>
            <a:pPr>
              <a:spcBef>
                <a:spcPts val="300"/>
              </a:spcBef>
            </a:pPr>
            <a:r>
              <a:rPr lang="en-US"/>
              <a:t>Font – text size</a:t>
            </a:r>
          </a:p>
          <a:p>
            <a:pPr>
              <a:spcBef>
                <a:spcPts val="300"/>
              </a:spcBef>
            </a:pPr>
            <a:r>
              <a:rPr lang="en-US"/>
              <a:t>Headings</a:t>
            </a:r>
          </a:p>
          <a:p>
            <a:pPr>
              <a:spcBef>
                <a:spcPts val="300"/>
              </a:spcBef>
            </a:pPr>
            <a:r>
              <a:rPr lang="en-US"/>
              <a:t>Hyperlinks</a:t>
            </a:r>
          </a:p>
          <a:p>
            <a:pPr>
              <a:spcBef>
                <a:spcPts val="300"/>
              </a:spcBef>
            </a:pPr>
            <a:r>
              <a:rPr lang="en-US"/>
              <a:t>Photographs &amp; Illustrations</a:t>
            </a:r>
          </a:p>
          <a:p>
            <a:pPr>
              <a:spcBef>
                <a:spcPts val="300"/>
              </a:spcBef>
            </a:pPr>
            <a:r>
              <a:rPr lang="en-US"/>
              <a:t>Sidebar</a:t>
            </a:r>
          </a:p>
          <a:p>
            <a:pPr>
              <a:spcBef>
                <a:spcPts val="300"/>
              </a:spcBef>
            </a:pPr>
            <a:r>
              <a:rPr lang="en-US"/>
              <a:t>Subheadings</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416" y="1032688"/>
            <a:ext cx="5629268" cy="4730751"/>
          </a:xfrm>
          <a:prstGeom prst="rect">
            <a:avLst/>
          </a:prstGeom>
        </p:spPr>
      </p:pic>
      <p:sp>
        <p:nvSpPr>
          <p:cNvPr id="9" name="Footer Placeholder 8"/>
          <p:cNvSpPr>
            <a:spLocks noGrp="1"/>
          </p:cNvSpPr>
          <p:nvPr>
            <p:ph type="ftr" sz="quarter" idx="11"/>
          </p:nvPr>
        </p:nvSpPr>
        <p:spPr/>
        <p:txBody>
          <a:bodyPr/>
          <a:lstStyle/>
          <a:p>
            <a:r>
              <a:rPr lang="en-US"/>
              <a:t>Laura Terrill</a:t>
            </a:r>
          </a:p>
        </p:txBody>
      </p:sp>
      <p:sp>
        <p:nvSpPr>
          <p:cNvPr id="10" name="Slide Number Placeholder 9"/>
          <p:cNvSpPr>
            <a:spLocks noGrp="1"/>
          </p:cNvSpPr>
          <p:nvPr>
            <p:ph type="sldNum" sz="quarter" idx="12"/>
          </p:nvPr>
        </p:nvSpPr>
        <p:spPr/>
        <p:txBody>
          <a:bodyPr/>
          <a:lstStyle/>
          <a:p>
            <a:fld id="{10CD68A8-3407-1E48-BE06-0D14CF66670E}" type="slidenum">
              <a:rPr lang="uk-UA"/>
              <a:t>36</a:t>
            </a:fld>
            <a:endParaRPr lang="uk-UA"/>
          </a:p>
        </p:txBody>
      </p:sp>
    </p:spTree>
    <p:extLst>
      <p:ext uri="{BB962C8B-B14F-4D97-AF65-F5344CB8AC3E}">
        <p14:creationId xmlns:p14="http://schemas.microsoft.com/office/powerpoint/2010/main" val="1010552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987556"/>
            <a:ext cx="7886700" cy="994172"/>
          </a:xfrm>
        </p:spPr>
        <p:txBody>
          <a:bodyPr/>
          <a:lstStyle/>
          <a:p>
            <a:pPr algn="ctr"/>
            <a:r>
              <a:rPr lang="en-US"/>
              <a:t>What words would you teach?</a:t>
            </a:r>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10CD68A8-3407-1E48-BE06-0D14CF66670E}" type="slidenum">
              <a:rPr lang="uk-UA"/>
              <a:t>37</a:t>
            </a:fld>
            <a:endParaRPr lang="uk-UA"/>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789" y="2132547"/>
            <a:ext cx="3671166" cy="3060882"/>
          </a:xfrm>
          <a:prstGeom prst="rect">
            <a:avLst/>
          </a:prstGeom>
        </p:spPr>
      </p:pic>
      <p:graphicFrame>
        <p:nvGraphicFramePr>
          <p:cNvPr id="4" name="Content Placeholder 3"/>
          <p:cNvGraphicFramePr>
            <a:graphicFrameLocks noGrp="1"/>
          </p:cNvGraphicFramePr>
          <p:nvPr>
            <p:ph idx="1"/>
            <p:extLst/>
          </p:nvPr>
        </p:nvGraphicFramePr>
        <p:xfrm>
          <a:off x="3820886" y="2122714"/>
          <a:ext cx="5200650" cy="3086100"/>
        </p:xfrm>
        <a:graphic>
          <a:graphicData uri="http://schemas.openxmlformats.org/drawingml/2006/table">
            <a:tbl>
              <a:tblPr firstRow="1" bandRow="1">
                <a:tableStyleId>{69CF1AB2-1976-4502-BF36-3FF5EA218861}</a:tableStyleId>
              </a:tblPr>
              <a:tblGrid>
                <a:gridCol w="2081893">
                  <a:extLst>
                    <a:ext uri="{9D8B030D-6E8A-4147-A177-3AD203B41FA5}">
                      <a16:colId xmlns:a16="http://schemas.microsoft.com/office/drawing/2014/main" xmlns="" val="20000"/>
                    </a:ext>
                  </a:extLst>
                </a:gridCol>
                <a:gridCol w="1502228">
                  <a:extLst>
                    <a:ext uri="{9D8B030D-6E8A-4147-A177-3AD203B41FA5}">
                      <a16:colId xmlns:a16="http://schemas.microsoft.com/office/drawing/2014/main" xmlns="" val="20001"/>
                    </a:ext>
                  </a:extLst>
                </a:gridCol>
                <a:gridCol w="1616529">
                  <a:extLst>
                    <a:ext uri="{9D8B030D-6E8A-4147-A177-3AD203B41FA5}">
                      <a16:colId xmlns:a16="http://schemas.microsoft.com/office/drawing/2014/main" xmlns="" val="20002"/>
                    </a:ext>
                  </a:extLst>
                </a:gridCol>
              </a:tblGrid>
              <a:tr h="617220">
                <a:tc>
                  <a:txBody>
                    <a:bodyPr/>
                    <a:lstStyle/>
                    <a:p>
                      <a:pPr algn="ctr"/>
                      <a:r>
                        <a:rPr lang="en-US" sz="1800" b="1"/>
                        <a:t>Category</a:t>
                      </a:r>
                    </a:p>
                  </a:txBody>
                  <a:tcPr marL="68580" marR="68580" marT="34290" marB="34290" anchor="ctr"/>
                </a:tc>
                <a:tc>
                  <a:txBody>
                    <a:bodyPr/>
                    <a:lstStyle/>
                    <a:p>
                      <a:pPr algn="ctr"/>
                      <a:r>
                        <a:rPr lang="en-US" sz="1800" b="1"/>
                        <a:t>Sample</a:t>
                      </a:r>
                    </a:p>
                  </a:txBody>
                  <a:tcPr marL="68580" marR="68580" marT="34290" marB="34290" anchor="ctr"/>
                </a:tc>
                <a:tc>
                  <a:txBody>
                    <a:bodyPr/>
                    <a:lstStyle/>
                    <a:p>
                      <a:pPr algn="ctr"/>
                      <a:r>
                        <a:rPr lang="en-US" sz="1800" b="1"/>
                        <a:t>Additional </a:t>
                      </a:r>
                    </a:p>
                    <a:p>
                      <a:pPr algn="ctr"/>
                      <a:r>
                        <a:rPr lang="en-US" sz="1800" b="1"/>
                        <a:t>Words</a:t>
                      </a:r>
                    </a:p>
                  </a:txBody>
                  <a:tcPr marL="68580" marR="68580" marT="34290" marB="34290" anchor="ctr"/>
                </a:tc>
                <a:extLst>
                  <a:ext uri="{0D108BD9-81ED-4DB2-BD59-A6C34878D82A}">
                    <a16:rowId xmlns:a16="http://schemas.microsoft.com/office/drawing/2014/main" xmlns="" val="10000"/>
                  </a:ext>
                </a:extLst>
              </a:tr>
              <a:tr h="617220">
                <a:tc>
                  <a:txBody>
                    <a:bodyPr/>
                    <a:lstStyle/>
                    <a:p>
                      <a:r>
                        <a:rPr lang="en-US" sz="1800" b="0" dirty="0"/>
                        <a:t>High</a:t>
                      </a:r>
                      <a:r>
                        <a:rPr lang="en-US" sz="1800" b="0" baseline="0" dirty="0"/>
                        <a:t> utility - academic</a:t>
                      </a:r>
                      <a:endParaRPr lang="en-US" sz="1800" b="0" dirty="0"/>
                    </a:p>
                  </a:txBody>
                  <a:tcPr marL="68580" marR="68580" marT="34290" marB="34290"/>
                </a:tc>
                <a:tc>
                  <a:txBody>
                    <a:bodyPr/>
                    <a:lstStyle/>
                    <a:p>
                      <a:pPr algn="ctr"/>
                      <a:r>
                        <a:rPr lang="en-US" sz="1800" b="0"/>
                        <a:t>fossil fuels</a:t>
                      </a:r>
                    </a:p>
                  </a:txBody>
                  <a:tcPr marL="68580" marR="68580" marT="34290" marB="34290" anchor="ctr"/>
                </a:tc>
                <a:tc>
                  <a:txBody>
                    <a:bodyPr/>
                    <a:lstStyle/>
                    <a:p>
                      <a:endParaRPr lang="en-US" sz="1800" b="0"/>
                    </a:p>
                  </a:txBody>
                  <a:tcPr marL="68580" marR="68580" marT="34290" marB="34290" anchor="ctr"/>
                </a:tc>
                <a:extLst>
                  <a:ext uri="{0D108BD9-81ED-4DB2-BD59-A6C34878D82A}">
                    <a16:rowId xmlns:a16="http://schemas.microsoft.com/office/drawing/2014/main" xmlns="" val="10001"/>
                  </a:ext>
                </a:extLst>
              </a:tr>
              <a:tr h="617220">
                <a:tc>
                  <a:txBody>
                    <a:bodyPr/>
                    <a:lstStyle/>
                    <a:p>
                      <a:r>
                        <a:rPr lang="en-US" sz="1800" b="0"/>
                        <a:t>High utility –</a:t>
                      </a:r>
                      <a:r>
                        <a:rPr lang="en-US" sz="1800" b="0" baseline="0"/>
                        <a:t> non-academic</a:t>
                      </a:r>
                      <a:endParaRPr lang="en-US" sz="1800" b="0"/>
                    </a:p>
                  </a:txBody>
                  <a:tcPr marL="68580" marR="68580" marT="34290" marB="34290"/>
                </a:tc>
                <a:tc>
                  <a:txBody>
                    <a:bodyPr/>
                    <a:lstStyle/>
                    <a:p>
                      <a:pPr algn="ctr"/>
                      <a:r>
                        <a:rPr lang="en-US" sz="1800" b="0" dirty="0"/>
                        <a:t>reliable</a:t>
                      </a:r>
                    </a:p>
                  </a:txBody>
                  <a:tcPr marL="68580" marR="68580" marT="34290" marB="34290" anchor="ctr"/>
                </a:tc>
                <a:tc>
                  <a:txBody>
                    <a:bodyPr/>
                    <a:lstStyle/>
                    <a:p>
                      <a:endParaRPr lang="en-US" sz="1800" b="0"/>
                    </a:p>
                  </a:txBody>
                  <a:tcPr marL="68580" marR="68580" marT="34290" marB="34290" anchor="ctr"/>
                </a:tc>
                <a:extLst>
                  <a:ext uri="{0D108BD9-81ED-4DB2-BD59-A6C34878D82A}">
                    <a16:rowId xmlns:a16="http://schemas.microsoft.com/office/drawing/2014/main" xmlns="" val="10002"/>
                  </a:ext>
                </a:extLst>
              </a:tr>
              <a:tr h="342900">
                <a:tc>
                  <a:txBody>
                    <a:bodyPr/>
                    <a:lstStyle/>
                    <a:p>
                      <a:r>
                        <a:rPr lang="en-US" sz="1800" b="0"/>
                        <a:t>Idioms</a:t>
                      </a:r>
                    </a:p>
                  </a:txBody>
                  <a:tcPr marL="68580" marR="68580" marT="34290" marB="34290"/>
                </a:tc>
                <a:tc>
                  <a:txBody>
                    <a:bodyPr/>
                    <a:lstStyle/>
                    <a:p>
                      <a:pPr algn="ctr"/>
                      <a:r>
                        <a:rPr lang="en-US" sz="1800" b="0" dirty="0"/>
                        <a:t>in a nutshell</a:t>
                      </a:r>
                    </a:p>
                  </a:txBody>
                  <a:tcPr marL="68580" marR="68580" marT="34290" marB="34290" anchor="ctr"/>
                </a:tc>
                <a:tc>
                  <a:txBody>
                    <a:bodyPr/>
                    <a:lstStyle/>
                    <a:p>
                      <a:endParaRPr lang="en-US" sz="1800" b="0"/>
                    </a:p>
                  </a:txBody>
                  <a:tcPr marL="68580" marR="68580" marT="34290" marB="34290" anchor="ctr"/>
                </a:tc>
                <a:extLst>
                  <a:ext uri="{0D108BD9-81ED-4DB2-BD59-A6C34878D82A}">
                    <a16:rowId xmlns:a16="http://schemas.microsoft.com/office/drawing/2014/main" xmlns="" val="10003"/>
                  </a:ext>
                </a:extLst>
              </a:tr>
              <a:tr h="891540">
                <a:tc>
                  <a:txBody>
                    <a:bodyPr/>
                    <a:lstStyle/>
                    <a:p>
                      <a:r>
                        <a:rPr lang="en-US" sz="1800" b="0" dirty="0"/>
                        <a:t>Adverbs and adjectives</a:t>
                      </a:r>
                      <a:r>
                        <a:rPr lang="en-US" sz="1800" b="0" baseline="0" dirty="0"/>
                        <a:t> that change the meaning </a:t>
                      </a:r>
                      <a:endParaRPr lang="en-US" sz="1800" b="0" dirty="0"/>
                    </a:p>
                  </a:txBody>
                  <a:tcPr marL="68580" marR="68580" marT="34290" marB="34290"/>
                </a:tc>
                <a:tc>
                  <a:txBody>
                    <a:bodyPr/>
                    <a:lstStyle/>
                    <a:p>
                      <a:pPr algn="ctr"/>
                      <a:r>
                        <a:rPr lang="en-US" sz="1800" b="0" dirty="0"/>
                        <a:t>Sparse resources</a:t>
                      </a:r>
                    </a:p>
                  </a:txBody>
                  <a:tcPr marL="68580" marR="68580" marT="34290" marB="34290" anchor="ctr"/>
                </a:tc>
                <a:tc>
                  <a:txBody>
                    <a:bodyPr/>
                    <a:lstStyle/>
                    <a:p>
                      <a:endParaRPr lang="en-US" sz="1800" b="0" dirty="0"/>
                    </a:p>
                  </a:txBody>
                  <a:tcPr marL="68580" marR="68580" marT="34290" marB="34290" anchor="ct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204713647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a:solidFill>
                  <a:schemeClr val="tx1"/>
                </a:solidFill>
              </a:rPr>
              <a:t>Using Context Clues to Derive Meaning</a:t>
            </a:r>
          </a:p>
        </p:txBody>
      </p:sp>
      <p:sp>
        <p:nvSpPr>
          <p:cNvPr id="7" name="Slide Number Placeholder 6"/>
          <p:cNvSpPr>
            <a:spLocks noGrp="1"/>
          </p:cNvSpPr>
          <p:nvPr>
            <p:ph type="sldNum" sz="quarter" idx="12"/>
          </p:nvPr>
        </p:nvSpPr>
        <p:spPr/>
        <p:txBody>
          <a:bodyPr/>
          <a:lstStyle/>
          <a:p>
            <a:fld id="{10CD68A8-3407-1E48-BE06-0D14CF66670E}" type="slidenum">
              <a:rPr lang="uk-UA"/>
              <a:t>38</a:t>
            </a:fld>
            <a:endParaRPr lang="uk-UA"/>
          </a:p>
        </p:txBody>
      </p:sp>
      <p:graphicFrame>
        <p:nvGraphicFramePr>
          <p:cNvPr id="4" name="Content Placeholder 3"/>
          <p:cNvGraphicFramePr>
            <a:graphicFrameLocks noGrp="1"/>
          </p:cNvGraphicFramePr>
          <p:nvPr>
            <p:ph idx="4294967295"/>
            <p:extLst/>
          </p:nvPr>
        </p:nvGraphicFramePr>
        <p:xfrm>
          <a:off x="177800" y="1804988"/>
          <a:ext cx="8694775" cy="3399211"/>
        </p:xfrm>
        <a:graphic>
          <a:graphicData uri="http://schemas.openxmlformats.org/drawingml/2006/table">
            <a:tbl>
              <a:tblPr firstRow="1" bandRow="1">
                <a:tableStyleId>{69CF1AB2-1976-4502-BF36-3FF5EA218861}</a:tableStyleId>
              </a:tblPr>
              <a:tblGrid>
                <a:gridCol w="1977656">
                  <a:extLst>
                    <a:ext uri="{9D8B030D-6E8A-4147-A177-3AD203B41FA5}">
                      <a16:colId xmlns:a16="http://schemas.microsoft.com/office/drawing/2014/main" xmlns="" val="20000"/>
                    </a:ext>
                  </a:extLst>
                </a:gridCol>
                <a:gridCol w="6717119">
                  <a:extLst>
                    <a:ext uri="{9D8B030D-6E8A-4147-A177-3AD203B41FA5}">
                      <a16:colId xmlns:a16="http://schemas.microsoft.com/office/drawing/2014/main" xmlns="" val="20001"/>
                    </a:ext>
                  </a:extLst>
                </a:gridCol>
              </a:tblGrid>
              <a:tr h="677742">
                <a:tc>
                  <a:txBody>
                    <a:bodyPr/>
                    <a:lstStyle/>
                    <a:p>
                      <a:r>
                        <a:rPr lang="en-US" sz="1800" b="0" dirty="0"/>
                        <a:t>Definition and explanation clues </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t>The meaning of a word or phrase is explained immediately following its use:</a:t>
                      </a:r>
                      <a:r>
                        <a:rPr lang="en-US" sz="1800" b="0" baseline="0" dirty="0"/>
                        <a:t>  </a:t>
                      </a:r>
                      <a:r>
                        <a:rPr lang="en-US" sz="1800" b="0" i="1" baseline="0" dirty="0">
                          <a:solidFill>
                            <a:srgbClr val="FF0000"/>
                          </a:solidFill>
                        </a:rPr>
                        <a:t>Solar energy, that is energy that comes from the sun….</a:t>
                      </a:r>
                      <a:endParaRPr lang="en-US" sz="1800" b="0" i="1" dirty="0">
                        <a:solidFill>
                          <a:srgbClr val="FF0000"/>
                        </a:solidFill>
                      </a:endParaRPr>
                    </a:p>
                  </a:txBody>
                  <a:tcPr marL="68580" marR="68580" marT="34290" marB="34290" anchor="ctr"/>
                </a:tc>
                <a:extLst>
                  <a:ext uri="{0D108BD9-81ED-4DB2-BD59-A6C34878D82A}">
                    <a16:rowId xmlns:a16="http://schemas.microsoft.com/office/drawing/2014/main" xmlns="" val="10000"/>
                  </a:ext>
                </a:extLst>
              </a:tr>
              <a:tr h="617220">
                <a:tc>
                  <a:txBody>
                    <a:bodyPr/>
                    <a:lstStyle/>
                    <a:p>
                      <a:r>
                        <a:rPr lang="en-US" sz="1800" b="0"/>
                        <a:t>Restatement and synonym clues </a:t>
                      </a:r>
                    </a:p>
                  </a:txBody>
                  <a:tcPr marL="68580" marR="68580" marT="34290" marB="34290" anchor="ctr"/>
                </a:tc>
                <a:tc>
                  <a:txBody>
                    <a:bodyPr/>
                    <a:lstStyle/>
                    <a:p>
                      <a:r>
                        <a:rPr lang="en-US" sz="1800" dirty="0"/>
                        <a:t>A difficult word or phrase is clarified in simpler language:</a:t>
                      </a:r>
                      <a:r>
                        <a:rPr lang="en-US" sz="1800" baseline="0" dirty="0"/>
                        <a:t>  </a:t>
                      </a:r>
                      <a:r>
                        <a:rPr lang="en-US" sz="1800" i="1" baseline="0" dirty="0">
                          <a:solidFill>
                            <a:srgbClr val="FF0000"/>
                          </a:solidFill>
                        </a:rPr>
                        <a:t>Geothermal energy uses the Earth’s internal heat…</a:t>
                      </a:r>
                      <a:endParaRPr lang="en-US" sz="1800" i="1" dirty="0">
                        <a:solidFill>
                          <a:srgbClr val="FF0000"/>
                        </a:solidFill>
                      </a:endParaRPr>
                    </a:p>
                  </a:txBody>
                  <a:tcPr marL="68580" marR="68580" marT="34290" marB="34290" anchor="ctr"/>
                </a:tc>
                <a:extLst>
                  <a:ext uri="{0D108BD9-81ED-4DB2-BD59-A6C34878D82A}">
                    <a16:rowId xmlns:a16="http://schemas.microsoft.com/office/drawing/2014/main" xmlns="" val="10001"/>
                  </a:ext>
                </a:extLst>
              </a:tr>
              <a:tr h="891540">
                <a:tc>
                  <a:txBody>
                    <a:bodyPr/>
                    <a:lstStyle/>
                    <a:p>
                      <a:r>
                        <a:rPr lang="en-US" sz="1800" b="0"/>
                        <a:t>Contrast and antonym clues </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A word or phrase is clarified by the presentation of the opposite meaning somewhere close to its use:</a:t>
                      </a:r>
                      <a:r>
                        <a:rPr lang="en-US" sz="1800" baseline="0" dirty="0"/>
                        <a:t>  </a:t>
                      </a:r>
                      <a:r>
                        <a:rPr lang="en-US" sz="1800" i="1" baseline="0" dirty="0">
                          <a:solidFill>
                            <a:srgbClr val="FF0000"/>
                          </a:solidFill>
                        </a:rPr>
                        <a:t>Renewable resources, unlike resources that will run out and cannot be replaced….</a:t>
                      </a:r>
                      <a:endParaRPr lang="en-US" sz="1800" i="1" dirty="0">
                        <a:solidFill>
                          <a:srgbClr val="FF0000"/>
                        </a:solidFill>
                      </a:endParaRPr>
                    </a:p>
                  </a:txBody>
                  <a:tcPr marL="68580" marR="68580" marT="34290" marB="34290" anchor="ctr"/>
                </a:tc>
                <a:extLst>
                  <a:ext uri="{0D108BD9-81ED-4DB2-BD59-A6C34878D82A}">
                    <a16:rowId xmlns:a16="http://schemas.microsoft.com/office/drawing/2014/main" xmlns="" val="10002"/>
                  </a:ext>
                </a:extLst>
              </a:tr>
              <a:tr h="1212709">
                <a:tc>
                  <a:txBody>
                    <a:bodyPr/>
                    <a:lstStyle/>
                    <a:p>
                      <a:r>
                        <a:rPr lang="en-US" sz="1800" b="0" dirty="0"/>
                        <a:t>Inference from the larger context </a:t>
                      </a:r>
                    </a:p>
                  </a:txBody>
                  <a:tcPr marL="68580" marR="68580" marT="34290" marB="3429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Relationships are implied and the reader needs to look for clues within, before, and after the sentence in which the word is used:</a:t>
                      </a:r>
                      <a:r>
                        <a:rPr lang="en-US" sz="1800" baseline="0" dirty="0"/>
                        <a:t>  </a:t>
                      </a:r>
                      <a:r>
                        <a:rPr lang="en-US" sz="1800" i="1" baseline="0" dirty="0">
                          <a:solidFill>
                            <a:srgbClr val="FF0000"/>
                          </a:solidFill>
                        </a:rPr>
                        <a:t>Biomass can produce electricity, transportation fuels, chemicals.  This energy derived from plants…</a:t>
                      </a:r>
                      <a:endParaRPr lang="en-US" sz="1800" i="1" dirty="0">
                        <a:solidFill>
                          <a:srgbClr val="FF0000"/>
                        </a:solidFill>
                      </a:endParaRPr>
                    </a:p>
                  </a:txBody>
                  <a:tcPr marL="68580" marR="68580" marT="34290" marB="34290" anchor="ctr"/>
                </a:tc>
                <a:extLst>
                  <a:ext uri="{0D108BD9-81ED-4DB2-BD59-A6C34878D82A}">
                    <a16:rowId xmlns:a16="http://schemas.microsoft.com/office/drawing/2014/main" xmlns="" val="10003"/>
                  </a:ext>
                </a:extLst>
              </a:tr>
            </a:tbl>
          </a:graphicData>
        </a:graphic>
      </p:graphicFrame>
      <p:sp>
        <p:nvSpPr>
          <p:cNvPr id="5" name="TextBox 4"/>
          <p:cNvSpPr txBox="1"/>
          <p:nvPr/>
        </p:nvSpPr>
        <p:spPr>
          <a:xfrm>
            <a:off x="756240" y="5436259"/>
            <a:ext cx="8088406" cy="507831"/>
          </a:xfrm>
          <a:prstGeom prst="rect">
            <a:avLst/>
          </a:prstGeom>
          <a:noFill/>
        </p:spPr>
        <p:txBody>
          <a:bodyPr wrap="square" rtlCol="0">
            <a:spAutoFit/>
          </a:bodyPr>
          <a:lstStyle/>
          <a:p>
            <a:pPr algn="r"/>
            <a:r>
              <a:rPr lang="en-US" sz="1350" i="1" dirty="0"/>
              <a:t>Adapted </a:t>
            </a:r>
            <a:r>
              <a:rPr lang="en-US" sz="1350" i="1" dirty="0" err="1"/>
              <a:t>From:Teaching</a:t>
            </a:r>
            <a:r>
              <a:rPr lang="en-US" sz="1350" i="1" dirty="0"/>
              <a:t> Vocabulary Across the Content Areas: An ASCD Action Tool </a:t>
            </a:r>
            <a:r>
              <a:rPr lang="en-US" sz="1350" dirty="0"/>
              <a:t>(pp. 35–37), by C. </a:t>
            </a:r>
            <a:r>
              <a:rPr lang="en-US" sz="1350" dirty="0" err="1"/>
              <a:t>Blachowicz</a:t>
            </a:r>
            <a:r>
              <a:rPr lang="en-US" sz="1350" dirty="0"/>
              <a:t> and C. Cobb, 2007, Alexandria, VA: ASCD. Copyright 2007 by ASCD. </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138715951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174627"/>
            <a:ext cx="7675562" cy="892174"/>
          </a:xfrm>
          <a:solidFill>
            <a:schemeClr val="accent6"/>
          </a:solidFill>
        </p:spPr>
        <p:txBody>
          <a:bodyPr vert="horz">
            <a:noAutofit/>
          </a:bodyPr>
          <a:lstStyle/>
          <a:p>
            <a:pPr algn="ctr"/>
            <a:r>
              <a:rPr lang="en-US" sz="3600">
                <a:solidFill>
                  <a:schemeClr val="bg1"/>
                </a:solidFill>
              </a:rPr>
              <a:t>Vocabulary Diagram</a:t>
            </a:r>
          </a:p>
        </p:txBody>
      </p:sp>
      <p:graphicFrame>
        <p:nvGraphicFramePr>
          <p:cNvPr id="4" name="Content Placeholder 3"/>
          <p:cNvGraphicFramePr>
            <a:graphicFrameLocks noGrp="1"/>
          </p:cNvGraphicFramePr>
          <p:nvPr>
            <p:ph idx="1"/>
            <p:extLst/>
          </p:nvPr>
        </p:nvGraphicFramePr>
        <p:xfrm>
          <a:off x="839788" y="1292225"/>
          <a:ext cx="7675563" cy="4919684"/>
        </p:xfrm>
        <a:graphic>
          <a:graphicData uri="http://schemas.openxmlformats.org/drawingml/2006/table">
            <a:tbl>
              <a:tblPr firstRow="1" bandRow="1">
                <a:tableStyleId>{69CF1AB2-1976-4502-BF36-3FF5EA218861}</a:tableStyleId>
              </a:tblPr>
              <a:tblGrid>
                <a:gridCol w="2554641"/>
                <a:gridCol w="2562401"/>
                <a:gridCol w="2558521"/>
              </a:tblGrid>
              <a:tr h="1851128">
                <a:tc>
                  <a:txBody>
                    <a:bodyPr/>
                    <a:lstStyle/>
                    <a:p>
                      <a:pPr algn="l"/>
                      <a:r>
                        <a:rPr lang="en-US" sz="2100" b="1"/>
                        <a:t>Synonyms</a:t>
                      </a:r>
                      <a:endParaRPr lang="en-US" sz="1800" b="1">
                        <a:solidFill>
                          <a:schemeClr val="accent1">
                            <a:lumMod val="50000"/>
                          </a:schemeClr>
                        </a:solidFill>
                      </a:endParaRPr>
                    </a:p>
                    <a:p>
                      <a:pPr algn="l"/>
                      <a:r>
                        <a:rPr lang="en-US" sz="1800" b="0" i="1">
                          <a:solidFill>
                            <a:schemeClr val="bg1"/>
                          </a:solidFill>
                          <a:latin typeface="Chalkduster" charset="0"/>
                          <a:ea typeface="Chalkduster" charset="0"/>
                          <a:cs typeface="Chalkduster" charset="0"/>
                        </a:rPr>
                        <a:t>Fair, just, equal</a:t>
                      </a:r>
                    </a:p>
                    <a:p>
                      <a:pPr algn="ctr"/>
                      <a:endParaRPr lang="en-US" sz="1800" b="1"/>
                    </a:p>
                    <a:p>
                      <a:pPr algn="l"/>
                      <a:r>
                        <a:rPr lang="en-US" sz="2100" b="1"/>
                        <a:t>Antonyms</a:t>
                      </a:r>
                      <a:endParaRPr lang="en-US" sz="1800" b="1"/>
                    </a:p>
                    <a:p>
                      <a:pPr algn="l"/>
                      <a:r>
                        <a:rPr lang="en-US" sz="1800" b="0" i="1">
                          <a:latin typeface="Chalkduster" charset="0"/>
                          <a:ea typeface="Chalkduster" charset="0"/>
                          <a:cs typeface="Chalkduster" charset="0"/>
                        </a:rPr>
                        <a:t>Unjust,</a:t>
                      </a:r>
                      <a:r>
                        <a:rPr lang="en-US" sz="1800" b="0" i="1" baseline="0">
                          <a:latin typeface="Chalkduster" charset="0"/>
                          <a:ea typeface="Chalkduster" charset="0"/>
                          <a:cs typeface="Chalkduster" charset="0"/>
                        </a:rPr>
                        <a:t> unequal </a:t>
                      </a:r>
                      <a:endParaRPr lang="en-US" sz="1800" b="0" i="1">
                        <a:latin typeface="Chalkduster" charset="0"/>
                        <a:ea typeface="Chalkduster" charset="0"/>
                        <a:cs typeface="Chalkduster" charset="0"/>
                      </a:endParaRPr>
                    </a:p>
                  </a:txBody>
                  <a:tcPr marL="66744" marR="66744" marT="34290" marB="34290">
                    <a:solidFill>
                      <a:schemeClr val="accent3">
                        <a:lumMod val="60000"/>
                        <a:lumOff val="40000"/>
                      </a:schemeClr>
                    </a:solidFill>
                  </a:tcPr>
                </a:tc>
                <a:tc>
                  <a:txBody>
                    <a:bodyPr/>
                    <a:lstStyle/>
                    <a:p>
                      <a:pPr algn="l"/>
                      <a:r>
                        <a:rPr lang="en-US" sz="2100" b="1"/>
                        <a:t>Word</a:t>
                      </a:r>
                    </a:p>
                    <a:p>
                      <a:pPr algn="ctr"/>
                      <a:endParaRPr lang="en-US" sz="1800" b="1"/>
                    </a:p>
                    <a:p>
                      <a:pPr algn="ctr"/>
                      <a:r>
                        <a:rPr lang="en-US" sz="2700" b="0">
                          <a:latin typeface="Chalkduster" charset="0"/>
                          <a:ea typeface="Chalkduster" charset="0"/>
                          <a:cs typeface="Chalkduster" charset="0"/>
                        </a:rPr>
                        <a:t>equitably</a:t>
                      </a:r>
                    </a:p>
                  </a:txBody>
                  <a:tcPr marL="66744" marR="66744" marT="34290" marB="34290">
                    <a:solidFill>
                      <a:schemeClr val="accent3">
                        <a:lumMod val="60000"/>
                        <a:lumOff val="40000"/>
                      </a:schemeClr>
                    </a:solidFill>
                  </a:tcPr>
                </a:tc>
                <a:tc>
                  <a:txBody>
                    <a:bodyPr/>
                    <a:lstStyle/>
                    <a:p>
                      <a:pPr algn="l"/>
                      <a:r>
                        <a:rPr lang="en-US" sz="2100" b="1"/>
                        <a:t>Other forms of word</a:t>
                      </a:r>
                    </a:p>
                    <a:p>
                      <a:pPr algn="ctr"/>
                      <a:endParaRPr lang="en-US" sz="2100" b="1"/>
                    </a:p>
                    <a:p>
                      <a:pPr algn="l"/>
                      <a:r>
                        <a:rPr lang="en-US" sz="1800" b="0" i="1">
                          <a:latin typeface="Chalkduster" charset="0"/>
                          <a:ea typeface="Chalkduster" charset="0"/>
                          <a:cs typeface="Chalkduster" charset="0"/>
                        </a:rPr>
                        <a:t>Equitability</a:t>
                      </a:r>
                    </a:p>
                    <a:p>
                      <a:pPr algn="l"/>
                      <a:r>
                        <a:rPr lang="en-US" sz="1800" b="0" i="1">
                          <a:latin typeface="Chalkduster" charset="0"/>
                          <a:ea typeface="Chalkduster" charset="0"/>
                          <a:cs typeface="Chalkduster" charset="0"/>
                        </a:rPr>
                        <a:t>Equitableness</a:t>
                      </a:r>
                    </a:p>
                    <a:p>
                      <a:pPr algn="l"/>
                      <a:r>
                        <a:rPr lang="en-US" sz="1800" b="0" i="1">
                          <a:latin typeface="Chalkduster" charset="0"/>
                          <a:ea typeface="Chalkduster" charset="0"/>
                          <a:cs typeface="Chalkduster" charset="0"/>
                        </a:rPr>
                        <a:t>equitable</a:t>
                      </a:r>
                    </a:p>
                  </a:txBody>
                  <a:tcPr marL="66744" marR="66744" marT="34290" marB="34290">
                    <a:solidFill>
                      <a:schemeClr val="accent3">
                        <a:lumMod val="60000"/>
                        <a:lumOff val="40000"/>
                      </a:schemeClr>
                    </a:solidFill>
                  </a:tcPr>
                </a:tc>
              </a:tr>
              <a:tr h="759696">
                <a:tc gridSpan="3">
                  <a:txBody>
                    <a:bodyPr/>
                    <a:lstStyle/>
                    <a:p>
                      <a:pPr algn="l"/>
                      <a:r>
                        <a:rPr lang="en-US" sz="2100" b="1" i="0">
                          <a:latin typeface="+mn-lt"/>
                          <a:ea typeface="Chalkduster" charset="0"/>
                          <a:cs typeface="Chalkduster" charset="0"/>
                        </a:rPr>
                        <a:t>Definition: </a:t>
                      </a:r>
                      <a:r>
                        <a:rPr lang="en-US" sz="1800" b="0" i="1">
                          <a:latin typeface="Chalkduster" charset="0"/>
                          <a:ea typeface="Chalkduster" charset="0"/>
                          <a:cs typeface="Chalkduster" charset="0"/>
                        </a:rPr>
                        <a:t>just</a:t>
                      </a:r>
                      <a:r>
                        <a:rPr lang="en-US" sz="1800" b="0" i="1" baseline="0">
                          <a:latin typeface="Chalkduster" charset="0"/>
                          <a:ea typeface="Chalkduster" charset="0"/>
                          <a:cs typeface="Chalkduster" charset="0"/>
                        </a:rPr>
                        <a:t> or fair; deaing fairly and equally with everyone</a:t>
                      </a:r>
                      <a:endParaRPr lang="en-US" sz="2100" b="1" i="1">
                        <a:latin typeface="+mn-lt"/>
                        <a:ea typeface="Chalkduster" charset="0"/>
                        <a:cs typeface="Chalkduster" charset="0"/>
                      </a:endParaRPr>
                    </a:p>
                  </a:txBody>
                  <a:tcPr marL="66744" marR="66744" marT="34290" marB="34290" anchor="ctr">
                    <a:solidFill>
                      <a:schemeClr val="accent3">
                        <a:lumMod val="60000"/>
                        <a:lumOff val="40000"/>
                      </a:schemeClr>
                    </a:solidFill>
                  </a:tcPr>
                </a:tc>
                <a:tc hMerge="1">
                  <a:txBody>
                    <a:bodyPr/>
                    <a:lstStyle/>
                    <a:p>
                      <a:pPr algn="ctr"/>
                      <a:endParaRPr lang="en-US" sz="3600" b="0">
                        <a:latin typeface="Chalkduster" charset="0"/>
                        <a:ea typeface="Chalkduster" charset="0"/>
                        <a:cs typeface="Chalkduster" charset="0"/>
                      </a:endParaRPr>
                    </a:p>
                  </a:txBody>
                  <a:tcPr>
                    <a:solidFill>
                      <a:schemeClr val="accent3"/>
                    </a:solidFill>
                  </a:tcPr>
                </a:tc>
                <a:tc hMerge="1">
                  <a:txBody>
                    <a:bodyPr/>
                    <a:lstStyle/>
                    <a:p>
                      <a:pPr algn="l"/>
                      <a:endParaRPr lang="en-US" sz="2800" b="0" i="1">
                        <a:latin typeface="Chalkduster" charset="0"/>
                        <a:ea typeface="Chalkduster" charset="0"/>
                        <a:cs typeface="Chalkduster" charset="0"/>
                      </a:endParaRPr>
                    </a:p>
                  </a:txBody>
                  <a:tcPr>
                    <a:solidFill>
                      <a:schemeClr val="accent3"/>
                    </a:solidFill>
                  </a:tcPr>
                </a:tc>
              </a:tr>
              <a:tr h="2308860">
                <a:tc>
                  <a:txBody>
                    <a:bodyPr/>
                    <a:lstStyle/>
                    <a:p>
                      <a:pPr algn="l"/>
                      <a:r>
                        <a:rPr lang="en-US" sz="2100" b="1"/>
                        <a:t>Sentence in Text</a:t>
                      </a:r>
                    </a:p>
                    <a:p>
                      <a:pPr algn="ctr"/>
                      <a:endParaRPr lang="en-US" sz="1800" b="1"/>
                    </a:p>
                    <a:p>
                      <a:r>
                        <a:rPr lang="en-US" sz="1800" kern="1200">
                          <a:solidFill>
                            <a:schemeClr val="dk1"/>
                          </a:solidFill>
                          <a:effectLst/>
                          <a:latin typeface="+mn-lt"/>
                          <a:ea typeface="+mn-ea"/>
                          <a:cs typeface="+mn-cs"/>
                        </a:rPr>
                        <a:t>Our everyday lives depend on reliable and affordable energy services to function smoothly and </a:t>
                      </a:r>
                      <a:endParaRPr lang="en-US" sz="1800"/>
                    </a:p>
                    <a:p>
                      <a:r>
                        <a:rPr lang="en-US" sz="1800" kern="1200">
                          <a:solidFill>
                            <a:schemeClr val="dk1"/>
                          </a:solidFill>
                          <a:effectLst/>
                          <a:latin typeface="+mn-lt"/>
                          <a:ea typeface="+mn-ea"/>
                          <a:cs typeface="+mn-cs"/>
                        </a:rPr>
                        <a:t>to develop equitably. </a:t>
                      </a:r>
                      <a:endParaRPr lang="en-US" sz="1800" b="1"/>
                    </a:p>
                  </a:txBody>
                  <a:tcPr marL="66744" marR="66744" marT="34290" marB="34290">
                    <a:solidFill>
                      <a:schemeClr val="accent3">
                        <a:lumMod val="60000"/>
                        <a:lumOff val="40000"/>
                      </a:schemeClr>
                    </a:solidFill>
                  </a:tcPr>
                </a:tc>
                <a:tc>
                  <a:txBody>
                    <a:bodyPr/>
                    <a:lstStyle/>
                    <a:p>
                      <a:pPr algn="l"/>
                      <a:r>
                        <a:rPr lang="en-US" sz="2100" b="1"/>
                        <a:t>Picture</a:t>
                      </a:r>
                    </a:p>
                  </a:txBody>
                  <a:tcPr marL="66744" marR="66744" marT="34290" marB="34290">
                    <a:solidFill>
                      <a:schemeClr val="accent3">
                        <a:lumMod val="60000"/>
                        <a:lumOff val="40000"/>
                      </a:schemeClr>
                    </a:solidFill>
                  </a:tcPr>
                </a:tc>
                <a:tc>
                  <a:txBody>
                    <a:bodyPr/>
                    <a:lstStyle/>
                    <a:p>
                      <a:pPr algn="l"/>
                      <a:r>
                        <a:rPr lang="en-US" sz="2100" b="1"/>
                        <a:t>Original sentence</a:t>
                      </a:r>
                    </a:p>
                    <a:p>
                      <a:pPr algn="ctr"/>
                      <a:endParaRPr lang="en-US" sz="1800" b="1"/>
                    </a:p>
                    <a:p>
                      <a:pPr algn="l"/>
                      <a:r>
                        <a:rPr lang="en-US" sz="1800" b="0"/>
                        <a:t>Everyone should be treated equitably.</a:t>
                      </a:r>
                    </a:p>
                  </a:txBody>
                  <a:tcPr marL="66744" marR="66744" marT="34290" marB="34290">
                    <a:solidFill>
                      <a:schemeClr val="accent3">
                        <a:lumMod val="60000"/>
                        <a:lumOff val="40000"/>
                      </a:schemeClr>
                    </a:solidFill>
                  </a:tcPr>
                </a:tc>
              </a:tr>
            </a:tbl>
          </a:graphicData>
        </a:graphic>
      </p:graphicFrame>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10CD68A8-3407-1E48-BE06-0D14CF66670E}" type="slidenum">
              <a:rPr lang="uk-UA"/>
              <a:t>39</a:t>
            </a:fld>
            <a:endParaRPr lang="uk-UA"/>
          </a:p>
        </p:txBody>
      </p:sp>
      <p:pic>
        <p:nvPicPr>
          <p:cNvPr id="5" name="Picture 4"/>
          <p:cNvPicPr>
            <a:picLocks noChangeAspect="1"/>
          </p:cNvPicPr>
          <p:nvPr/>
        </p:nvPicPr>
        <p:blipFill>
          <a:blip r:embed="rId2"/>
          <a:stretch>
            <a:fillRect/>
          </a:stretch>
        </p:blipFill>
        <p:spPr>
          <a:xfrm>
            <a:off x="3716317" y="4436724"/>
            <a:ext cx="1922504" cy="1231604"/>
          </a:xfrm>
          <a:prstGeom prst="rect">
            <a:avLst/>
          </a:prstGeom>
        </p:spPr>
      </p:pic>
    </p:spTree>
    <p:extLst>
      <p:ext uri="{BB962C8B-B14F-4D97-AF65-F5344CB8AC3E}">
        <p14:creationId xmlns:p14="http://schemas.microsoft.com/office/powerpoint/2010/main" val="16045102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4170948" y="1946478"/>
            <a:ext cx="4335379"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sz="3200">
                <a:latin typeface="+mn-lt"/>
              </a:rPr>
              <a:t>Everyone is a reading teacher. </a:t>
            </a:r>
          </a:p>
          <a:p>
            <a:pPr algn="ctr"/>
            <a:endParaRPr lang="en-US" altLang="x-none" sz="3200">
              <a:latin typeface="+mn-lt"/>
            </a:endParaRPr>
          </a:p>
          <a:p>
            <a:pPr algn="ctr"/>
            <a:r>
              <a:rPr lang="en-US" altLang="x-none" sz="3200">
                <a:latin typeface="+mn-lt"/>
              </a:rPr>
              <a:t>Teaching reading is as important as teaching content.</a:t>
            </a:r>
          </a:p>
          <a:p>
            <a:pPr algn="ctr"/>
            <a:endParaRPr lang="en-US" altLang="x-none" sz="3200">
              <a:latin typeface="+mn-lt"/>
            </a:endParaRPr>
          </a:p>
        </p:txBody>
      </p:sp>
      <p:pic>
        <p:nvPicPr>
          <p:cNvPr id="317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240" y="1140788"/>
            <a:ext cx="3383280" cy="4345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4</a:t>
            </a:fld>
            <a:endParaRPr lang="en-US" dirty="0"/>
          </a:p>
        </p:txBody>
      </p:sp>
    </p:spTree>
    <p:extLst>
      <p:ext uri="{BB962C8B-B14F-4D97-AF65-F5344CB8AC3E}">
        <p14:creationId xmlns:p14="http://schemas.microsoft.com/office/powerpoint/2010/main" val="1010946082"/>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601" y="3413126"/>
            <a:ext cx="4572000" cy="640080"/>
          </a:xfrm>
          <a:solidFill>
            <a:schemeClr val="accent1"/>
          </a:solidFill>
        </p:spPr>
        <p:txBody>
          <a:bodyPr>
            <a:normAutofit fontScale="90000"/>
          </a:bodyPr>
          <a:lstStyle/>
          <a:p>
            <a:r>
              <a:rPr lang="en-US" sz="3600">
                <a:solidFill>
                  <a:schemeClr val="tx1"/>
                </a:solidFill>
              </a:rPr>
              <a:t>With Academic Language</a:t>
            </a:r>
          </a:p>
        </p:txBody>
      </p:sp>
      <p:sp>
        <p:nvSpPr>
          <p:cNvPr id="3" name="Content Placeholder 2"/>
          <p:cNvSpPr>
            <a:spLocks noGrp="1"/>
          </p:cNvSpPr>
          <p:nvPr>
            <p:ph idx="1"/>
          </p:nvPr>
        </p:nvSpPr>
        <p:spPr>
          <a:xfrm>
            <a:off x="826400" y="1416051"/>
            <a:ext cx="7491200" cy="1997075"/>
          </a:xfrm>
        </p:spPr>
        <p:txBody>
          <a:bodyPr>
            <a:normAutofit/>
          </a:bodyPr>
          <a:lstStyle/>
          <a:p>
            <a:r>
              <a:rPr lang="en-US"/>
              <a:t>Teacher selects key word “retina”. </a:t>
            </a:r>
          </a:p>
          <a:p>
            <a:r>
              <a:rPr lang="en-US"/>
              <a:t>Each student explains/uses that word in the context of the reading. </a:t>
            </a:r>
          </a:p>
          <a:p>
            <a:r>
              <a:rPr lang="en-US"/>
              <a:t>Student generated sentences reveal understanding of the text. </a:t>
            </a:r>
          </a:p>
          <a:p>
            <a:endParaRPr lang="en-US"/>
          </a:p>
          <a:p>
            <a:pPr marL="0" indent="0">
              <a:buNone/>
            </a:pPr>
            <a:endParaRPr lang="en-US"/>
          </a:p>
        </p:txBody>
      </p:sp>
      <p:sp>
        <p:nvSpPr>
          <p:cNvPr id="4" name="Footer Placeholder 3"/>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40</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Title 1"/>
          <p:cNvSpPr txBox="1">
            <a:spLocks/>
          </p:cNvSpPr>
          <p:nvPr/>
        </p:nvSpPr>
        <p:spPr>
          <a:xfrm>
            <a:off x="762601" y="517527"/>
            <a:ext cx="4572000" cy="640080"/>
          </a:xfrm>
          <a:prstGeom prst="rect">
            <a:avLst/>
          </a:prstGeom>
          <a:solidFill>
            <a:schemeClr val="accent1"/>
          </a:solidFill>
        </p:spPr>
        <p:txBody>
          <a:bodyPr vert="horz" lIns="91440" tIns="45720" rIns="91440" bIns="45720" rtlCol="0" anchor="ctr">
            <a:normAutofit/>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sz="3600">
                <a:solidFill>
                  <a:schemeClr val="tx1"/>
                </a:solidFill>
              </a:rPr>
              <a:t>Generative Sentence</a:t>
            </a:r>
          </a:p>
        </p:txBody>
      </p:sp>
      <p:sp>
        <p:nvSpPr>
          <p:cNvPr id="8" name="Content Placeholder 2"/>
          <p:cNvSpPr txBox="1">
            <a:spLocks/>
          </p:cNvSpPr>
          <p:nvPr/>
        </p:nvSpPr>
        <p:spPr>
          <a:xfrm>
            <a:off x="839100" y="4337051"/>
            <a:ext cx="7491200" cy="1997075"/>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gradFill>
                  <a:gsLst>
                    <a:gs pos="34000">
                      <a:prstClr val="white">
                        <a:lumMod val="93000"/>
                      </a:prstClr>
                    </a:gs>
                    <a:gs pos="0">
                      <a:prstClr val="black">
                        <a:lumMod val="25000"/>
                        <a:lumOff val="75000"/>
                      </a:prstClr>
                    </a:gs>
                    <a:gs pos="100000">
                      <a:srgbClr val="94D7E4">
                        <a:lumMod val="0"/>
                        <a:lumOff val="100000"/>
                      </a:srgbClr>
                    </a:gs>
                  </a:gsLst>
                  <a:lin ang="4800000" scaled="0"/>
                </a:gradFill>
              </a:rPr>
              <a:t>Teacher selects key word “retina”. </a:t>
            </a:r>
          </a:p>
          <a:p>
            <a:r>
              <a:rPr lang="en-US">
                <a:gradFill>
                  <a:gsLst>
                    <a:gs pos="34000">
                      <a:prstClr val="white">
                        <a:lumMod val="93000"/>
                      </a:prstClr>
                    </a:gs>
                    <a:gs pos="0">
                      <a:prstClr val="black">
                        <a:lumMod val="25000"/>
                        <a:lumOff val="75000"/>
                      </a:prstClr>
                    </a:gs>
                    <a:gs pos="100000">
                      <a:srgbClr val="94D7E4">
                        <a:lumMod val="0"/>
                        <a:lumOff val="100000"/>
                      </a:srgbClr>
                    </a:gs>
                  </a:gsLst>
                  <a:lin ang="4800000" scaled="0"/>
                </a:gradFill>
              </a:rPr>
              <a:t>The teacher frames the word. According to the text, the function of the retina is__________</a:t>
            </a:r>
          </a:p>
          <a:p>
            <a:r>
              <a:rPr lang="en-US">
                <a:gradFill>
                  <a:gsLst>
                    <a:gs pos="34000">
                      <a:prstClr val="white">
                        <a:lumMod val="93000"/>
                      </a:prstClr>
                    </a:gs>
                    <a:gs pos="0">
                      <a:prstClr val="black">
                        <a:lumMod val="25000"/>
                        <a:lumOff val="75000"/>
                      </a:prstClr>
                    </a:gs>
                    <a:gs pos="100000">
                      <a:srgbClr val="94D7E4">
                        <a:lumMod val="0"/>
                        <a:lumOff val="100000"/>
                      </a:srgbClr>
                    </a:gs>
                  </a:gsLst>
                  <a:lin ang="4800000" scaled="0"/>
                </a:gradFill>
              </a:rPr>
              <a:t>Student generated sentences reveal understanding of the text. </a:t>
            </a:r>
          </a:p>
          <a:p>
            <a:endParaRPr lang="en-US">
              <a:gradFill>
                <a:gsLst>
                  <a:gs pos="34000">
                    <a:prstClr val="white">
                      <a:lumMod val="93000"/>
                    </a:prstClr>
                  </a:gs>
                  <a:gs pos="0">
                    <a:prstClr val="black">
                      <a:lumMod val="25000"/>
                      <a:lumOff val="75000"/>
                    </a:prstClr>
                  </a:gs>
                  <a:gs pos="100000">
                    <a:srgbClr val="94D7E4">
                      <a:lumMod val="0"/>
                      <a:lumOff val="100000"/>
                    </a:srgbClr>
                  </a:gs>
                </a:gsLst>
                <a:lin ang="4800000" scaled="0"/>
              </a:gradFill>
            </a:endParaRPr>
          </a:p>
          <a:p>
            <a:pPr marL="0" indent="0">
              <a:buFont typeface="Arial" panose="020B0604020202020204" pitchFamily="34" charset="0"/>
              <a:buNone/>
            </a:pPr>
            <a:endParaRPr lang="en-US">
              <a:gradFill>
                <a:gsLst>
                  <a:gs pos="34000">
                    <a:prstClr val="white">
                      <a:lumMod val="93000"/>
                    </a:prstClr>
                  </a:gs>
                  <a:gs pos="0">
                    <a:prstClr val="black">
                      <a:lumMod val="25000"/>
                      <a:lumOff val="75000"/>
                    </a:prstClr>
                  </a:gs>
                  <a:gs pos="100000">
                    <a:srgbClr val="94D7E4">
                      <a:lumMod val="0"/>
                      <a:lumOff val="100000"/>
                    </a:srgbClr>
                  </a:gs>
                </a:gsLst>
                <a:lin ang="4800000" scaled="0"/>
              </a:gradFill>
            </a:endParaRPr>
          </a:p>
        </p:txBody>
      </p:sp>
    </p:spTree>
    <p:extLst>
      <p:ext uri="{BB962C8B-B14F-4D97-AF65-F5344CB8AC3E}">
        <p14:creationId xmlns:p14="http://schemas.microsoft.com/office/powerpoint/2010/main" val="1981609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27182" y="1300343"/>
            <a:ext cx="6001327" cy="5161142"/>
          </a:xfrm>
          <a:prstGeom prst="rect">
            <a:avLst/>
          </a:prstGeom>
        </p:spPr>
      </p:pic>
      <p:sp>
        <p:nvSpPr>
          <p:cNvPr id="5" name="TextBox 4"/>
          <p:cNvSpPr txBox="1"/>
          <p:nvPr/>
        </p:nvSpPr>
        <p:spPr>
          <a:xfrm>
            <a:off x="6696365" y="1988088"/>
            <a:ext cx="2207491" cy="3785652"/>
          </a:xfrm>
          <a:prstGeom prst="rect">
            <a:avLst/>
          </a:prstGeom>
          <a:noFill/>
        </p:spPr>
        <p:txBody>
          <a:bodyPr wrap="square" rtlCol="0">
            <a:spAutoFit/>
          </a:bodyPr>
          <a:lstStyle/>
          <a:p>
            <a:r>
              <a:rPr lang="en-US" sz="2400"/>
              <a:t>biosphere</a:t>
            </a:r>
          </a:p>
          <a:p>
            <a:r>
              <a:rPr lang="en-US" sz="2400"/>
              <a:t>biochemical</a:t>
            </a:r>
          </a:p>
          <a:p>
            <a:r>
              <a:rPr lang="en-US" sz="2400"/>
              <a:t>biochemist</a:t>
            </a:r>
          </a:p>
          <a:p>
            <a:r>
              <a:rPr lang="en-US" sz="2400"/>
              <a:t>biodegradable</a:t>
            </a:r>
          </a:p>
          <a:p>
            <a:r>
              <a:rPr lang="en-US" sz="2400"/>
              <a:t>biodiesel</a:t>
            </a:r>
          </a:p>
          <a:p>
            <a:r>
              <a:rPr lang="en-US" sz="2400"/>
              <a:t>biodiversity</a:t>
            </a:r>
          </a:p>
          <a:p>
            <a:r>
              <a:rPr lang="en-US" sz="2400"/>
              <a:t>biographical</a:t>
            </a:r>
          </a:p>
          <a:p>
            <a:r>
              <a:rPr lang="en-US" sz="2400"/>
              <a:t>biohazard</a:t>
            </a:r>
          </a:p>
          <a:p>
            <a:r>
              <a:rPr lang="en-US" sz="2400"/>
              <a:t>biological</a:t>
            </a:r>
          </a:p>
          <a:p>
            <a:r>
              <a:rPr lang="en-US" sz="2400"/>
              <a:t>biome</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41</a:t>
            </a:fld>
            <a:endParaRPr lang="en-US" dirty="0"/>
          </a:p>
        </p:txBody>
      </p:sp>
    </p:spTree>
    <p:extLst>
      <p:ext uri="{BB962C8B-B14F-4D97-AF65-F5344CB8AC3E}">
        <p14:creationId xmlns:p14="http://schemas.microsoft.com/office/powerpoint/2010/main" val="10806924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64820" y="1002767"/>
            <a:ext cx="8014359" cy="1185557"/>
          </a:xfrm>
          <a:solidFill>
            <a:schemeClr val="accent6"/>
          </a:solidFill>
        </p:spPr>
        <p:txBody>
          <a:bodyPr anchor="ctr">
            <a:normAutofit fontScale="90000"/>
          </a:bodyPr>
          <a:lstStyle/>
          <a:p>
            <a:r>
              <a:rPr lang="en-US">
                <a:solidFill>
                  <a:schemeClr val="bg1"/>
                </a:solidFill>
              </a:rPr>
              <a:t>Transformation - </a:t>
            </a:r>
            <a:r>
              <a:rPr lang="en-US" sz="2325">
                <a:solidFill>
                  <a:schemeClr val="bg1"/>
                </a:solidFill>
              </a:rPr>
              <a:t>Conversely, lack of access to energy supplies and </a:t>
            </a:r>
            <a:r>
              <a:rPr lang="en-US" sz="2325" b="1">
                <a:solidFill>
                  <a:schemeClr val="bg1"/>
                </a:solidFill>
              </a:rPr>
              <a:t>transformation</a:t>
            </a:r>
            <a:r>
              <a:rPr lang="en-US" sz="2325">
                <a:solidFill>
                  <a:schemeClr val="bg1"/>
                </a:solidFill>
              </a:rPr>
              <a:t> systems is a constraint to human and economic development. </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42</a:t>
            </a:fld>
            <a:endParaRPr lang="en-US" dirty="0"/>
          </a:p>
        </p:txBody>
      </p:sp>
      <p:graphicFrame>
        <p:nvGraphicFramePr>
          <p:cNvPr id="8" name="Content Placeholder 7"/>
          <p:cNvGraphicFramePr>
            <a:graphicFrameLocks noGrp="1"/>
          </p:cNvGraphicFramePr>
          <p:nvPr>
            <p:ph idx="1"/>
            <p:extLst/>
          </p:nvPr>
        </p:nvGraphicFramePr>
        <p:xfrm>
          <a:off x="500991" y="2366475"/>
          <a:ext cx="8142019" cy="3353731"/>
        </p:xfrm>
        <a:graphic>
          <a:graphicData uri="http://schemas.openxmlformats.org/drawingml/2006/table">
            <a:tbl>
              <a:tblPr firstRow="1" bandRow="1">
                <a:tableStyleId>{69CF1AB2-1976-4502-BF36-3FF5EA218861}</a:tableStyleId>
              </a:tblPr>
              <a:tblGrid>
                <a:gridCol w="1540461"/>
                <a:gridCol w="6601558"/>
              </a:tblGrid>
              <a:tr h="628825">
                <a:tc>
                  <a:txBody>
                    <a:bodyPr/>
                    <a:lstStyle/>
                    <a:p>
                      <a:r>
                        <a:rPr lang="en-US" sz="2100" b="0"/>
                        <a:t>Prefix</a:t>
                      </a:r>
                    </a:p>
                  </a:txBody>
                  <a:tcPr marL="68580" marR="68580" marT="34290" marB="34290" anchor="ctr"/>
                </a:tc>
                <a:tc>
                  <a:txBody>
                    <a:bodyPr/>
                    <a:lstStyle/>
                    <a:p>
                      <a:r>
                        <a:rPr lang="en-US" sz="2100" b="0"/>
                        <a:t>Trans or tra</a:t>
                      </a:r>
                    </a:p>
                  </a:txBody>
                  <a:tcPr marL="68580" marR="68580" marT="34290" marB="34290" anchor="ctr"/>
                </a:tc>
              </a:tr>
              <a:tr h="908302">
                <a:tc>
                  <a:txBody>
                    <a:bodyPr/>
                    <a:lstStyle/>
                    <a:p>
                      <a:r>
                        <a:rPr lang="en-US" sz="2100" b="0"/>
                        <a:t>Meaniing of prefix</a:t>
                      </a:r>
                    </a:p>
                  </a:txBody>
                  <a:tcPr marL="68580" marR="68580" marT="34290" marB="34290" anchor="ctr"/>
                </a:tc>
                <a:tc>
                  <a:txBody>
                    <a:bodyPr/>
                    <a:lstStyle/>
                    <a:p>
                      <a:r>
                        <a:rPr lang="en-US" sz="2100" b="0"/>
                        <a:t>Across,</a:t>
                      </a:r>
                      <a:r>
                        <a:rPr lang="en-US" sz="2100" b="0" baseline="0"/>
                        <a:t> beyond, </a:t>
                      </a:r>
                      <a:r>
                        <a:rPr lang="en-US" sz="2100" b="0"/>
                        <a:t>through, on the other side of</a:t>
                      </a:r>
                      <a:r>
                        <a:rPr lang="en-US" sz="2100" b="0" baseline="0"/>
                        <a:t>, to go beyond</a:t>
                      </a:r>
                      <a:endParaRPr lang="en-US" sz="2100" b="0"/>
                    </a:p>
                  </a:txBody>
                  <a:tcPr marL="68580" marR="68580" marT="34290" marB="34290" anchor="ctr"/>
                </a:tc>
              </a:tr>
              <a:tr h="908302">
                <a:tc>
                  <a:txBody>
                    <a:bodyPr/>
                    <a:lstStyle/>
                    <a:p>
                      <a:r>
                        <a:rPr lang="en-US" sz="2100" b="0"/>
                        <a:t>Definition</a:t>
                      </a:r>
                    </a:p>
                  </a:txBody>
                  <a:tcPr marL="68580" marR="68580" marT="34290" marB="34290" anchor="ctr"/>
                </a:tc>
                <a:tc>
                  <a:txBody>
                    <a:bodyPr/>
                    <a:lstStyle/>
                    <a:p>
                      <a:r>
                        <a:rPr lang="en-US" sz="2100" kern="1200" smtClean="0">
                          <a:solidFill>
                            <a:schemeClr val="dk1"/>
                          </a:solidFill>
                          <a:latin typeface="+mn-lt"/>
                          <a:ea typeface="+mn-ea"/>
                          <a:cs typeface="+mn-cs"/>
                        </a:rPr>
                        <a:t>a complete or major change in someone's or something's appearance, form, etc.</a:t>
                      </a:r>
                      <a:endParaRPr lang="en-US" sz="2100" b="0"/>
                    </a:p>
                  </a:txBody>
                  <a:tcPr marL="68580" marR="68580" marT="34290" marB="34290" anchor="ctr"/>
                </a:tc>
              </a:tr>
              <a:tr h="908302">
                <a:tc>
                  <a:txBody>
                    <a:bodyPr/>
                    <a:lstStyle/>
                    <a:p>
                      <a:r>
                        <a:rPr lang="en-US" sz="2100" b="0"/>
                        <a:t>Other words with</a:t>
                      </a:r>
                      <a:r>
                        <a:rPr lang="en-US" sz="2100" b="0" baseline="0"/>
                        <a:t> prefix</a:t>
                      </a:r>
                      <a:endParaRPr lang="en-US" sz="2100" b="0"/>
                    </a:p>
                  </a:txBody>
                  <a:tcPr marL="68580" marR="68580" marT="34290" marB="34290" anchor="ctr"/>
                </a:tc>
                <a:tc>
                  <a:txBody>
                    <a:bodyPr/>
                    <a:lstStyle/>
                    <a:p>
                      <a:r>
                        <a:rPr lang="en-US" sz="2100" b="0"/>
                        <a:t>Translation,</a:t>
                      </a:r>
                      <a:r>
                        <a:rPr lang="en-US" sz="2100" b="0" baseline="0"/>
                        <a:t> trajectory</a:t>
                      </a:r>
                      <a:endParaRPr lang="en-US" sz="2100" b="0"/>
                    </a:p>
                  </a:txBody>
                  <a:tcPr marL="68580" marR="68580" marT="34290" marB="34290" anchor="ctr"/>
                </a:tc>
              </a:tr>
            </a:tbl>
          </a:graphicData>
        </a:graphic>
      </p:graphicFrame>
      <p:pic>
        <p:nvPicPr>
          <p:cNvPr id="5" name="Picture 4"/>
          <p:cNvPicPr>
            <a:picLocks noChangeAspect="1"/>
          </p:cNvPicPr>
          <p:nvPr/>
        </p:nvPicPr>
        <p:blipFill>
          <a:blip r:embed="rId3"/>
          <a:stretch>
            <a:fillRect/>
          </a:stretch>
        </p:blipFill>
        <p:spPr>
          <a:xfrm>
            <a:off x="0" y="368300"/>
            <a:ext cx="9144000" cy="6101542"/>
          </a:xfrm>
          <a:prstGeom prst="rect">
            <a:avLst/>
          </a:prstGeom>
        </p:spPr>
      </p:pic>
    </p:spTree>
    <p:extLst>
      <p:ext uri="{BB962C8B-B14F-4D97-AF65-F5344CB8AC3E}">
        <p14:creationId xmlns:p14="http://schemas.microsoft.com/office/powerpoint/2010/main" val="1051095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Create Thematic Word Walls</a:t>
            </a:r>
          </a:p>
        </p:txBody>
      </p:sp>
      <p:sp>
        <p:nvSpPr>
          <p:cNvPr id="3" name="Content Placeholder 2"/>
          <p:cNvSpPr>
            <a:spLocks noGrp="1"/>
          </p:cNvSpPr>
          <p:nvPr>
            <p:ph idx="1"/>
          </p:nvPr>
        </p:nvSpPr>
        <p:spPr>
          <a:xfrm>
            <a:off x="628650" y="2260111"/>
            <a:ext cx="3852974" cy="3229556"/>
          </a:xfrm>
        </p:spPr>
        <p:txBody>
          <a:bodyPr anchor="ctr">
            <a:normAutofit/>
          </a:bodyPr>
          <a:lstStyle/>
          <a:p>
            <a:pPr marL="0" indent="0">
              <a:buNone/>
            </a:pPr>
            <a:r>
              <a:rPr lang="en-US"/>
              <a:t>Create thematic or conceptual word walls on charts or poster boards that can be posted or consulted as needed. Encourage students to add additional words as they work with additional texts throughout the unit. </a:t>
            </a:r>
          </a:p>
        </p:txBody>
      </p:sp>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10CD68A8-3407-1E48-BE06-0D14CF66670E}" type="slidenum">
              <a:rPr lang="uk-UA"/>
              <a:t>43</a:t>
            </a:fld>
            <a:endParaRPr lang="uk-UA"/>
          </a:p>
        </p:txBody>
      </p:sp>
      <p:pic>
        <p:nvPicPr>
          <p:cNvPr id="7" name="Picture 6"/>
          <p:cNvPicPr>
            <a:picLocks noChangeAspect="1"/>
          </p:cNvPicPr>
          <p:nvPr/>
        </p:nvPicPr>
        <p:blipFill>
          <a:blip r:embed="rId3"/>
          <a:stretch>
            <a:fillRect/>
          </a:stretch>
        </p:blipFill>
        <p:spPr>
          <a:xfrm>
            <a:off x="4569342" y="1690689"/>
            <a:ext cx="3777216" cy="2832912"/>
          </a:xfrm>
          <a:prstGeom prst="rect">
            <a:avLst/>
          </a:prstGeom>
        </p:spPr>
      </p:pic>
      <p:pic>
        <p:nvPicPr>
          <p:cNvPr id="6" name="Content Placeholder 5"/>
          <p:cNvPicPr>
            <a:picLocks noChangeAspect="1"/>
          </p:cNvPicPr>
          <p:nvPr/>
        </p:nvPicPr>
        <p:blipFill>
          <a:blip r:embed="rId4"/>
          <a:stretch>
            <a:fillRect/>
          </a:stretch>
        </p:blipFill>
        <p:spPr>
          <a:xfrm>
            <a:off x="5905717" y="4175651"/>
            <a:ext cx="2710749" cy="2033062"/>
          </a:xfrm>
          <a:prstGeom prst="rect">
            <a:avLst/>
          </a:prstGeom>
        </p:spPr>
      </p:pic>
      <p:sp>
        <p:nvSpPr>
          <p:cNvPr id="8" name="TextBox 7"/>
          <p:cNvSpPr txBox="1"/>
          <p:nvPr/>
        </p:nvSpPr>
        <p:spPr>
          <a:xfrm>
            <a:off x="4866809" y="1995234"/>
            <a:ext cx="3182281" cy="323165"/>
          </a:xfrm>
          <a:prstGeom prst="rect">
            <a:avLst/>
          </a:prstGeom>
          <a:noFill/>
        </p:spPr>
        <p:txBody>
          <a:bodyPr wrap="none" rtlCol="0">
            <a:spAutoFit/>
          </a:bodyPr>
          <a:lstStyle/>
          <a:p>
            <a:r>
              <a:rPr lang="en-US" sz="1500" b="1">
                <a:solidFill>
                  <a:schemeClr val="bg1"/>
                </a:solidFill>
              </a:rPr>
              <a:t>Images: .creativelanguageclass.com</a:t>
            </a:r>
          </a:p>
        </p:txBody>
      </p:sp>
    </p:spTree>
    <p:extLst>
      <p:ext uri="{BB962C8B-B14F-4D97-AF65-F5344CB8AC3E}">
        <p14:creationId xmlns:p14="http://schemas.microsoft.com/office/powerpoint/2010/main" val="132472362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708634005"/>
              </p:ext>
            </p:extLst>
          </p:nvPr>
        </p:nvGraphicFramePr>
        <p:xfrm>
          <a:off x="-470265" y="543760"/>
          <a:ext cx="7118350" cy="52371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8" descr="ReadingManiacs"/>
          <p:cNvPicPr>
            <a:picLocks noChangeAspect="1" noChangeArrowheads="1"/>
          </p:cNvPicPr>
          <p:nvPr/>
        </p:nvPicPr>
        <p:blipFill>
          <a:blip r:embed="rId8"/>
          <a:srcRect/>
          <a:stretch>
            <a:fillRect/>
          </a:stretch>
        </p:blipFill>
        <p:spPr bwMode="auto">
          <a:xfrm>
            <a:off x="306321" y="1290372"/>
            <a:ext cx="1241897" cy="932688"/>
          </a:xfrm>
          <a:prstGeom prst="rect">
            <a:avLst/>
          </a:prstGeom>
          <a:noFill/>
          <a:ln w="9525">
            <a:noFill/>
            <a:miter lim="800000"/>
            <a:headEnd/>
            <a:tailEnd/>
          </a:ln>
        </p:spPr>
      </p:pic>
      <p:pic>
        <p:nvPicPr>
          <p:cNvPr id="10" name="Picture 7" descr="P4220050-2"/>
          <p:cNvPicPr>
            <a:picLocks noChangeAspect="1" noChangeArrowheads="1"/>
          </p:cNvPicPr>
          <p:nvPr/>
        </p:nvPicPr>
        <p:blipFill>
          <a:blip r:embed="rId9"/>
          <a:srcRect/>
          <a:stretch>
            <a:fillRect/>
          </a:stretch>
        </p:blipFill>
        <p:spPr bwMode="auto">
          <a:xfrm>
            <a:off x="329827" y="4388704"/>
            <a:ext cx="1194884" cy="969264"/>
          </a:xfrm>
          <a:prstGeom prst="rect">
            <a:avLst/>
          </a:prstGeom>
          <a:noFill/>
          <a:ln w="9525">
            <a:noFill/>
            <a:miter lim="800000"/>
            <a:headEnd/>
            <a:tailEnd/>
          </a:ln>
        </p:spPr>
      </p:pic>
      <p:pic>
        <p:nvPicPr>
          <p:cNvPr id="11" name="Picture 10" descr="CCclipart"/>
          <p:cNvPicPr>
            <a:picLocks noChangeAspect="1" noChangeArrowheads="1"/>
          </p:cNvPicPr>
          <p:nvPr/>
        </p:nvPicPr>
        <p:blipFill>
          <a:blip r:embed="rId10"/>
          <a:srcRect/>
          <a:stretch>
            <a:fillRect/>
          </a:stretch>
        </p:blipFill>
        <p:spPr bwMode="auto">
          <a:xfrm>
            <a:off x="424610" y="2813904"/>
            <a:ext cx="1005319" cy="950976"/>
          </a:xfrm>
          <a:prstGeom prst="rect">
            <a:avLst/>
          </a:prstGeom>
          <a:noFill/>
          <a:ln w="9525">
            <a:noFill/>
            <a:miter lim="800000"/>
            <a:headEnd/>
            <a:tailEnd/>
          </a:ln>
        </p:spPr>
      </p:pic>
      <p:sp>
        <p:nvSpPr>
          <p:cNvPr id="4" name="TextBox 3"/>
          <p:cNvSpPr txBox="1"/>
          <p:nvPr/>
        </p:nvSpPr>
        <p:spPr>
          <a:xfrm>
            <a:off x="5005135" y="981068"/>
            <a:ext cx="3886200" cy="4616648"/>
          </a:xfrm>
          <a:prstGeom prst="rect">
            <a:avLst/>
          </a:prstGeom>
          <a:noFill/>
        </p:spPr>
        <p:txBody>
          <a:bodyPr wrap="square" rtlCol="0">
            <a:spAutoFit/>
          </a:bodyPr>
          <a:lstStyle/>
          <a:p>
            <a:pPr marL="274320" indent="-274320">
              <a:spcAft>
                <a:spcPts val="1200"/>
              </a:spcAft>
              <a:buFont typeface="Wingdings" charset="2"/>
              <a:buChar char="§"/>
              <a:defRPr/>
            </a:pPr>
            <a:r>
              <a:rPr lang="en-US" sz="2400" dirty="0">
                <a:latin typeface="Corbel" charset="0"/>
                <a:ea typeface="Corbel" charset="0"/>
                <a:cs typeface="Corbel" charset="0"/>
              </a:rPr>
              <a:t>Close reading of increasingly complex texts</a:t>
            </a:r>
          </a:p>
          <a:p>
            <a:pPr marL="274320" indent="-274320">
              <a:spcAft>
                <a:spcPts val="1200"/>
              </a:spcAft>
              <a:buFont typeface="Wingdings" charset="2"/>
              <a:buChar char="§"/>
              <a:defRPr/>
            </a:pPr>
            <a:r>
              <a:rPr lang="en-US" sz="2400" dirty="0">
                <a:latin typeface="Corbel" charset="0"/>
                <a:ea typeface="Corbel" charset="0"/>
                <a:cs typeface="Corbel" charset="0"/>
              </a:rPr>
              <a:t>Interaction with multiple print, auditory, and visual sources</a:t>
            </a:r>
          </a:p>
          <a:p>
            <a:pPr marL="274320" indent="-274320">
              <a:spcAft>
                <a:spcPts val="1200"/>
              </a:spcAft>
              <a:buFont typeface="Wingdings" charset="2"/>
              <a:buChar char="§"/>
              <a:defRPr/>
            </a:pPr>
            <a:r>
              <a:rPr lang="en-US" sz="2400" dirty="0">
                <a:latin typeface="Corbel" charset="0"/>
                <a:ea typeface="Corbel" charset="0"/>
                <a:cs typeface="Corbel" charset="0"/>
              </a:rPr>
              <a:t>Express own ideas clearly and persuasively in conversation</a:t>
            </a:r>
          </a:p>
          <a:p>
            <a:pPr marL="274320" indent="-274320">
              <a:spcAft>
                <a:spcPts val="1200"/>
              </a:spcAft>
              <a:buFont typeface="Wingdings" charset="2"/>
              <a:buChar char="§"/>
              <a:defRPr/>
            </a:pPr>
            <a:r>
              <a:rPr lang="en-US" sz="2400" dirty="0">
                <a:latin typeface="Corbel" charset="0"/>
                <a:ea typeface="Corbel" charset="0"/>
                <a:cs typeface="Corbel" charset="0"/>
              </a:rPr>
              <a:t>Writing to persuade, explain and convey experience</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44</a:t>
            </a:fld>
            <a:endParaRPr lang="en-US" dirty="0"/>
          </a:p>
        </p:txBody>
      </p:sp>
    </p:spTree>
    <p:extLst>
      <p:ext uri="{BB962C8B-B14F-4D97-AF65-F5344CB8AC3E}">
        <p14:creationId xmlns:p14="http://schemas.microsoft.com/office/powerpoint/2010/main" val="173307200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0550" y="253049"/>
            <a:ext cx="7924800" cy="953451"/>
          </a:xfrm>
          <a:solidFill>
            <a:schemeClr val="accent1"/>
          </a:solidFill>
        </p:spPr>
        <p:txBody>
          <a:bodyPr>
            <a:normAutofit/>
          </a:bodyPr>
          <a:lstStyle/>
          <a:p>
            <a:pPr algn="ctr"/>
            <a:r>
              <a:rPr lang="en-US" sz="4000">
                <a:solidFill>
                  <a:schemeClr val="tx1"/>
                </a:solidFill>
              </a:rPr>
              <a:t>Before/During/After</a:t>
            </a:r>
          </a:p>
        </p:txBody>
      </p:sp>
      <p:graphicFrame>
        <p:nvGraphicFramePr>
          <p:cNvPr id="10" name="Table 9"/>
          <p:cNvGraphicFramePr>
            <a:graphicFrameLocks noGrp="1"/>
          </p:cNvGraphicFramePr>
          <p:nvPr>
            <p:extLst>
              <p:ext uri="{D42A27DB-BD31-4B8C-83A1-F6EECF244321}">
                <p14:modId xmlns:p14="http://schemas.microsoft.com/office/powerpoint/2010/main" val="1362217180"/>
              </p:ext>
            </p:extLst>
          </p:nvPr>
        </p:nvGraphicFramePr>
        <p:xfrm>
          <a:off x="1814519" y="1571625"/>
          <a:ext cx="5757864" cy="4784726"/>
        </p:xfrm>
        <a:graphic>
          <a:graphicData uri="http://schemas.openxmlformats.org/drawingml/2006/table">
            <a:tbl>
              <a:tblPr firstRow="1" bandRow="1">
                <a:tableStyleId>{69CF1AB2-1976-4502-BF36-3FF5EA218861}</a:tableStyleId>
              </a:tblPr>
              <a:tblGrid>
                <a:gridCol w="1871663"/>
                <a:gridCol w="3886201"/>
              </a:tblGrid>
              <a:tr h="1736502">
                <a:tc>
                  <a:txBody>
                    <a:bodyPr/>
                    <a:lstStyle/>
                    <a:p>
                      <a:endParaRPr lang="en-US"/>
                    </a:p>
                  </a:txBody>
                  <a:tcPr/>
                </a:tc>
                <a:tc>
                  <a:txBody>
                    <a:bodyPr/>
                    <a:lstStyle/>
                    <a:p>
                      <a:pPr marL="68580" lvl="1" indent="0">
                        <a:buFont typeface="Arial" pitchFamily="-112" charset="0"/>
                        <a:buNone/>
                      </a:pPr>
                      <a:r>
                        <a:rPr lang="en-US" sz="2000" b="1"/>
                        <a:t>Setting Purpose</a:t>
                      </a:r>
                    </a:p>
                    <a:p>
                      <a:pPr marL="68580" lvl="1" indent="182563">
                        <a:buFont typeface="Arial" pitchFamily="-112" charset="0"/>
                        <a:buChar char="•"/>
                      </a:pPr>
                      <a:r>
                        <a:rPr lang="en-US" sz="2000" b="0"/>
                        <a:t>Discussion </a:t>
                      </a:r>
                    </a:p>
                    <a:p>
                      <a:pPr marL="68580" lvl="1" indent="182563">
                        <a:buFont typeface="Arial" pitchFamily="-112" charset="0"/>
                        <a:buChar char="•"/>
                      </a:pPr>
                      <a:r>
                        <a:rPr lang="en-US" sz="2000" b="0"/>
                        <a:t>Prediction</a:t>
                      </a:r>
                    </a:p>
                    <a:p>
                      <a:pPr marL="68580" lvl="1" indent="182563">
                        <a:buFont typeface="Arial" pitchFamily="-112" charset="0"/>
                        <a:buChar char="•"/>
                      </a:pPr>
                      <a:r>
                        <a:rPr lang="en-US" sz="2000" b="0"/>
                        <a:t>Questioning</a:t>
                      </a:r>
                    </a:p>
                    <a:p>
                      <a:pPr marL="68580" lvl="1" indent="182563">
                        <a:buFont typeface="Arial" pitchFamily="-112" charset="0"/>
                        <a:buChar char="•"/>
                      </a:pPr>
                      <a:r>
                        <a:rPr lang="en-US" sz="2000" b="0"/>
                        <a:t>Brainstorming</a:t>
                      </a:r>
                    </a:p>
                  </a:txBody>
                  <a:tcPr anchor="ctr"/>
                </a:tc>
              </a:tr>
              <a:tr h="1445873">
                <a:tc>
                  <a:txBody>
                    <a:bodyPr/>
                    <a:lstStyle/>
                    <a:p>
                      <a:endParaRPr lang="en-US"/>
                    </a:p>
                  </a:txBody>
                  <a:tcPr/>
                </a:tc>
                <a:tc>
                  <a:txBody>
                    <a:bodyPr/>
                    <a:lstStyle/>
                    <a:p>
                      <a:pPr marL="68580" lvl="1" indent="182563">
                        <a:buFont typeface="Arial" pitchFamily="-112" charset="0"/>
                        <a:buChar char="•"/>
                      </a:pPr>
                      <a:r>
                        <a:rPr lang="en-US" sz="2000"/>
                        <a:t>Guided</a:t>
                      </a:r>
                    </a:p>
                    <a:p>
                      <a:pPr marL="68580" lvl="1" indent="182563">
                        <a:buFont typeface="Arial" pitchFamily="-112" charset="0"/>
                        <a:buChar char="•"/>
                      </a:pPr>
                      <a:r>
                        <a:rPr lang="en-US" sz="2000"/>
                        <a:t>Active </a:t>
                      </a:r>
                    </a:p>
                    <a:p>
                      <a:pPr marL="68580" lvl="1" indent="182563">
                        <a:buFont typeface="Arial" pitchFamily="-112" charset="0"/>
                        <a:buChar char="•"/>
                      </a:pPr>
                      <a:r>
                        <a:rPr lang="en-US" sz="2000"/>
                        <a:t>Silent </a:t>
                      </a:r>
                    </a:p>
                    <a:p>
                      <a:pPr marL="68580" lvl="1" indent="182563">
                        <a:buFont typeface="Arial" pitchFamily="-112" charset="0"/>
                        <a:buChar char="•"/>
                      </a:pPr>
                      <a:r>
                        <a:rPr lang="en-US" sz="2000"/>
                        <a:t>Individual</a:t>
                      </a:r>
                    </a:p>
                  </a:txBody>
                  <a:tcPr anchor="ctr"/>
                </a:tc>
              </a:tr>
              <a:tr h="1602351">
                <a:tc>
                  <a:txBody>
                    <a:bodyPr/>
                    <a:lstStyle/>
                    <a:p>
                      <a:endParaRPr lang="en-US"/>
                    </a:p>
                  </a:txBody>
                  <a:tcPr/>
                </a:tc>
                <a:tc>
                  <a:txBody>
                    <a:bodyPr/>
                    <a:lstStyle/>
                    <a:p>
                      <a:pPr marL="68580" lvl="1" indent="182563">
                        <a:buFont typeface="Arial" pitchFamily="-112" charset="0"/>
                        <a:buChar char="•"/>
                      </a:pPr>
                      <a:r>
                        <a:rPr lang="en-US" sz="2000"/>
                        <a:t>Clarify</a:t>
                      </a:r>
                    </a:p>
                    <a:p>
                      <a:pPr marL="68580" lvl="1" indent="182563">
                        <a:buFont typeface="Arial" pitchFamily="-112" charset="0"/>
                        <a:buChar char="•"/>
                      </a:pPr>
                      <a:r>
                        <a:rPr lang="en-US" sz="2000"/>
                        <a:t>Reinforce</a:t>
                      </a:r>
                    </a:p>
                    <a:p>
                      <a:pPr marL="68580" lvl="1" indent="182563">
                        <a:buFont typeface="Arial" pitchFamily="-112" charset="0"/>
                        <a:buChar char="•"/>
                      </a:pPr>
                      <a:r>
                        <a:rPr lang="en-US" sz="2000"/>
                        <a:t>Extend knowledge</a:t>
                      </a:r>
                    </a:p>
                  </a:txBody>
                  <a:tcPr anchor="ctr"/>
                </a:tc>
              </a:tr>
            </a:tbl>
          </a:graphicData>
        </a:graphic>
      </p:graphicFrame>
      <p:pic>
        <p:nvPicPr>
          <p:cNvPr id="5" name="Picture 3"/>
          <p:cNvPicPr>
            <a:picLocks noChangeAspect="1" noChangeArrowheads="1"/>
          </p:cNvPicPr>
          <p:nvPr/>
        </p:nvPicPr>
        <p:blipFill>
          <a:blip r:embed="rId2"/>
          <a:srcRect/>
          <a:stretch>
            <a:fillRect/>
          </a:stretch>
        </p:blipFill>
        <p:spPr bwMode="auto">
          <a:xfrm>
            <a:off x="2103587" y="1875315"/>
            <a:ext cx="1244680" cy="1188720"/>
          </a:xfrm>
          <a:prstGeom prst="rect">
            <a:avLst/>
          </a:prstGeom>
          <a:noFill/>
          <a:ln w="9525">
            <a:noFill/>
            <a:miter lim="800000"/>
            <a:headEnd/>
            <a:tailEnd/>
          </a:ln>
        </p:spPr>
      </p:pic>
      <p:pic>
        <p:nvPicPr>
          <p:cNvPr id="9" name="Picture 3" descr="puzzle"/>
          <p:cNvPicPr>
            <a:picLocks noChangeAspect="1" noChangeArrowheads="1"/>
          </p:cNvPicPr>
          <p:nvPr/>
        </p:nvPicPr>
        <p:blipFill>
          <a:blip r:embed="rId3"/>
          <a:srcRect/>
          <a:stretch>
            <a:fillRect/>
          </a:stretch>
        </p:blipFill>
        <p:spPr bwMode="auto">
          <a:xfrm>
            <a:off x="2131567" y="4983005"/>
            <a:ext cx="1188720" cy="1188720"/>
          </a:xfrm>
          <a:prstGeom prst="rect">
            <a:avLst/>
          </a:prstGeom>
          <a:noFill/>
          <a:ln w="9525">
            <a:noFill/>
            <a:miter lim="800000"/>
            <a:headEnd/>
            <a:tailEnd/>
          </a:ln>
        </p:spPr>
      </p:pic>
      <p:pic>
        <p:nvPicPr>
          <p:cNvPr id="8" name="Picture 7"/>
          <p:cNvPicPr>
            <a:picLocks noChangeAspect="1"/>
          </p:cNvPicPr>
          <p:nvPr/>
        </p:nvPicPr>
        <p:blipFill>
          <a:blip r:embed="rId4"/>
          <a:stretch>
            <a:fillRect/>
          </a:stretch>
        </p:blipFill>
        <p:spPr>
          <a:xfrm>
            <a:off x="2201836" y="3333097"/>
            <a:ext cx="1146431" cy="1377095"/>
          </a:xfrm>
          <a:prstGeom prst="rect">
            <a:avLst/>
          </a:prstGeom>
        </p:spPr>
      </p:pic>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45</a:t>
            </a:fld>
            <a:endParaRPr lang="en-US" dirty="0"/>
          </a:p>
        </p:txBody>
      </p:sp>
    </p:spTree>
    <p:extLst>
      <p:ext uri="{BB962C8B-B14F-4D97-AF65-F5344CB8AC3E}">
        <p14:creationId xmlns:p14="http://schemas.microsoft.com/office/powerpoint/2010/main" val="70097585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628650" y="365126"/>
            <a:ext cx="7805487" cy="1042569"/>
          </a:xfrm>
          <a:solidFill>
            <a:schemeClr val="accent1"/>
          </a:solidFill>
        </p:spPr>
        <p:txBody>
          <a:bodyPr/>
          <a:lstStyle/>
          <a:p>
            <a:pPr algn="ctr" eaLnBrk="1" hangingPunct="1"/>
            <a:r>
              <a:rPr lang="en-US" altLang="x-none">
                <a:solidFill>
                  <a:schemeClr val="tx1"/>
                </a:solidFill>
              </a:rPr>
              <a:t>Before Reading Strategies</a:t>
            </a:r>
          </a:p>
        </p:txBody>
      </p:sp>
      <p:pic>
        <p:nvPicPr>
          <p:cNvPr id="5" name="Picture 3"/>
          <p:cNvPicPr>
            <a:picLocks noChangeAspect="1" noChangeArrowheads="1"/>
          </p:cNvPicPr>
          <p:nvPr/>
        </p:nvPicPr>
        <p:blipFill>
          <a:blip r:embed="rId3"/>
          <a:srcRect/>
          <a:stretch>
            <a:fillRect/>
          </a:stretch>
        </p:blipFill>
        <p:spPr bwMode="auto">
          <a:xfrm>
            <a:off x="440112" y="1915906"/>
            <a:ext cx="4561908" cy="4356808"/>
          </a:xfrm>
          <a:prstGeom prst="rect">
            <a:avLst/>
          </a:prstGeom>
          <a:noFill/>
          <a:ln w="9525">
            <a:noFill/>
            <a:miter lim="800000"/>
            <a:headEnd/>
            <a:tailEnd/>
          </a:ln>
        </p:spPr>
      </p:pic>
      <p:sp>
        <p:nvSpPr>
          <p:cNvPr id="2" name="TextBox 1"/>
          <p:cNvSpPr txBox="1"/>
          <p:nvPr/>
        </p:nvSpPr>
        <p:spPr>
          <a:xfrm>
            <a:off x="5985164" y="3140202"/>
            <a:ext cx="2036455" cy="1908215"/>
          </a:xfrm>
          <a:prstGeom prst="rect">
            <a:avLst/>
          </a:prstGeom>
          <a:noFill/>
        </p:spPr>
        <p:txBody>
          <a:bodyPr wrap="none" rtlCol="0">
            <a:spAutoFit/>
          </a:bodyPr>
          <a:lstStyle/>
          <a:p>
            <a:pPr marL="68580" lvl="1" indent="0">
              <a:buFont typeface="Arial" pitchFamily="-112" charset="0"/>
              <a:buNone/>
            </a:pPr>
            <a:r>
              <a:rPr lang="en-US" sz="2000" b="1"/>
              <a:t>Setting Purpose</a:t>
            </a:r>
          </a:p>
          <a:p>
            <a:pPr marL="68580" lvl="1" indent="182563">
              <a:buFont typeface="Arial" pitchFamily="-112" charset="0"/>
              <a:buChar char="•"/>
            </a:pPr>
            <a:r>
              <a:rPr lang="en-US" sz="2000"/>
              <a:t>Discussion </a:t>
            </a:r>
          </a:p>
          <a:p>
            <a:pPr marL="68580" lvl="1" indent="182563">
              <a:buFont typeface="Arial" pitchFamily="-112" charset="0"/>
              <a:buChar char="•"/>
            </a:pPr>
            <a:r>
              <a:rPr lang="en-US" sz="2000"/>
              <a:t>Prediction</a:t>
            </a:r>
          </a:p>
          <a:p>
            <a:pPr marL="68580" lvl="1" indent="182563">
              <a:buFont typeface="Arial" pitchFamily="-112" charset="0"/>
              <a:buChar char="•"/>
            </a:pPr>
            <a:r>
              <a:rPr lang="en-US" sz="2000"/>
              <a:t>Questioning</a:t>
            </a:r>
          </a:p>
          <a:p>
            <a:pPr marL="68580" lvl="1" indent="182563">
              <a:buFont typeface="Arial" pitchFamily="-112" charset="0"/>
              <a:buChar char="•"/>
            </a:pPr>
            <a:r>
              <a:rPr lang="en-US" sz="2000"/>
              <a:t>Brainstorming</a:t>
            </a:r>
          </a:p>
          <a:p>
            <a:endParaRPr lang="en-US"/>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46</a:t>
            </a:fld>
            <a:endParaRPr lang="en-US" dirty="0"/>
          </a:p>
        </p:txBody>
      </p:sp>
    </p:spTree>
    <p:extLst>
      <p:ext uri="{BB962C8B-B14F-4D97-AF65-F5344CB8AC3E}">
        <p14:creationId xmlns:p14="http://schemas.microsoft.com/office/powerpoint/2010/main" val="131871071"/>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When Reading is Hard: Why Students Need Strategy Instruction</a:t>
            </a:r>
          </a:p>
        </p:txBody>
      </p:sp>
      <p:sp>
        <p:nvSpPr>
          <p:cNvPr id="4" name="Content Placeholder 3"/>
          <p:cNvSpPr>
            <a:spLocks noGrp="1"/>
          </p:cNvSpPr>
          <p:nvPr>
            <p:ph idx="1"/>
          </p:nvPr>
        </p:nvSpPr>
        <p:spPr>
          <a:xfrm>
            <a:off x="4235668" y="1933903"/>
            <a:ext cx="4279681" cy="4243060"/>
          </a:xfrm>
        </p:spPr>
        <p:txBody>
          <a:bodyPr/>
          <a:lstStyle/>
          <a:p>
            <a:pPr marL="0" indent="0">
              <a:buNone/>
            </a:pPr>
            <a:r>
              <a:rPr lang="en-US" b="1">
                <a:solidFill>
                  <a:schemeClr val="accent6"/>
                </a:solidFill>
              </a:rPr>
              <a:t>Some purposes are: </a:t>
            </a:r>
          </a:p>
          <a:p>
            <a:r>
              <a:rPr lang="en-US"/>
              <a:t>Ask a question </a:t>
            </a:r>
          </a:p>
          <a:p>
            <a:r>
              <a:rPr lang="en-US"/>
              <a:t>Look for the answer to a question </a:t>
            </a:r>
          </a:p>
          <a:p>
            <a:r>
              <a:rPr lang="en-US"/>
              <a:t>Make a connection </a:t>
            </a:r>
          </a:p>
          <a:p>
            <a:r>
              <a:rPr lang="en-US"/>
              <a:t>Look for clues to help draw an inference</a:t>
            </a:r>
          </a:p>
          <a:p>
            <a:r>
              <a:rPr lang="en-US"/>
              <a:t>Retell what has been read </a:t>
            </a:r>
          </a:p>
          <a:p>
            <a:r>
              <a:rPr lang="en-US"/>
              <a:t>Try to visualize a picture </a:t>
            </a:r>
          </a:p>
          <a:p>
            <a:endParaRPr lang="en-US"/>
          </a:p>
        </p:txBody>
      </p:sp>
      <p:sp>
        <p:nvSpPr>
          <p:cNvPr id="3" name="TextBox 2"/>
          <p:cNvSpPr txBox="1"/>
          <p:nvPr/>
        </p:nvSpPr>
        <p:spPr>
          <a:xfrm>
            <a:off x="1849821" y="6295697"/>
            <a:ext cx="6710170" cy="646331"/>
          </a:xfrm>
          <a:prstGeom prst="rect">
            <a:avLst/>
          </a:prstGeom>
          <a:noFill/>
        </p:spPr>
        <p:txBody>
          <a:bodyPr wrap="none" rtlCol="0">
            <a:spAutoFit/>
          </a:bodyPr>
          <a:lstStyle/>
          <a:p>
            <a:r>
              <a:rPr lang="en-US" b="1" i="1"/>
              <a:t>Literacy In Motion </a:t>
            </a:r>
            <a:r>
              <a:rPr lang="en-US"/>
              <a:t>Judson University Summer Institute June 17, 2013 </a:t>
            </a:r>
            <a:br>
              <a:rPr lang="en-US"/>
            </a:br>
            <a:endParaRPr lang="en-US"/>
          </a:p>
        </p:txBody>
      </p:sp>
      <p:pic>
        <p:nvPicPr>
          <p:cNvPr id="5" name="Picture 4"/>
          <p:cNvPicPr>
            <a:picLocks noChangeAspect="1"/>
          </p:cNvPicPr>
          <p:nvPr/>
        </p:nvPicPr>
        <p:blipFill>
          <a:blip r:embed="rId2"/>
          <a:stretch>
            <a:fillRect/>
          </a:stretch>
        </p:blipFill>
        <p:spPr>
          <a:xfrm>
            <a:off x="246117" y="2550949"/>
            <a:ext cx="3606800" cy="2247900"/>
          </a:xfrm>
          <a:prstGeom prst="rect">
            <a:avLst/>
          </a:prstGeom>
        </p:spPr>
      </p:pic>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47</a:t>
            </a:fld>
            <a:endParaRPr lang="en-US" dirty="0"/>
          </a:p>
        </p:txBody>
      </p:sp>
    </p:spTree>
    <p:extLst>
      <p:ext uri="{BB962C8B-B14F-4D97-AF65-F5344CB8AC3E}">
        <p14:creationId xmlns:p14="http://schemas.microsoft.com/office/powerpoint/2010/main" val="98557545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Closing in on Close Reading </a:t>
            </a:r>
            <a:br>
              <a:rPr lang="en-US"/>
            </a:br>
            <a:r>
              <a:rPr lang="en-US" sz="2800" i="1"/>
              <a:t>Nancy Boyles </a:t>
            </a:r>
            <a:endParaRPr lang="en-US" sz="2800"/>
          </a:p>
        </p:txBody>
      </p:sp>
      <p:sp>
        <p:nvSpPr>
          <p:cNvPr id="3" name="Content Placeholder 2"/>
          <p:cNvSpPr>
            <a:spLocks noGrp="1"/>
          </p:cNvSpPr>
          <p:nvPr>
            <p:ph idx="1"/>
          </p:nvPr>
        </p:nvSpPr>
        <p:spPr>
          <a:xfrm>
            <a:off x="3888827" y="2196661"/>
            <a:ext cx="4416316" cy="4179997"/>
          </a:xfrm>
        </p:spPr>
        <p:txBody>
          <a:bodyPr/>
          <a:lstStyle/>
          <a:p>
            <a:r>
              <a:rPr lang="en-US"/>
              <a:t>What is the author </a:t>
            </a:r>
            <a:r>
              <a:rPr lang="en-US" i="1"/>
              <a:t>telling </a:t>
            </a:r>
            <a:r>
              <a:rPr lang="en-US"/>
              <a:t>me here? </a:t>
            </a:r>
          </a:p>
          <a:p>
            <a:r>
              <a:rPr lang="en-US"/>
              <a:t>Are there any hard or important </a:t>
            </a:r>
            <a:r>
              <a:rPr lang="en-US" i="1"/>
              <a:t>words? </a:t>
            </a:r>
          </a:p>
          <a:p>
            <a:r>
              <a:rPr lang="en-US"/>
              <a:t>What does the author want me to </a:t>
            </a:r>
            <a:r>
              <a:rPr lang="en-US" i="1"/>
              <a:t>understand? </a:t>
            </a:r>
          </a:p>
          <a:p>
            <a:r>
              <a:rPr lang="en-US"/>
              <a:t>How does the author play with </a:t>
            </a:r>
            <a:r>
              <a:rPr lang="en-US" i="1"/>
              <a:t>language </a:t>
            </a:r>
            <a:r>
              <a:rPr lang="en-US"/>
              <a:t>to add to meaning? </a:t>
            </a:r>
          </a:p>
          <a:p>
            <a:endParaRPr lang="en-US"/>
          </a:p>
        </p:txBody>
      </p:sp>
      <p:pic>
        <p:nvPicPr>
          <p:cNvPr id="4" name="Picture 3"/>
          <p:cNvPicPr>
            <a:picLocks noChangeAspect="1"/>
          </p:cNvPicPr>
          <p:nvPr/>
        </p:nvPicPr>
        <p:blipFill>
          <a:blip r:embed="rId2"/>
          <a:stretch>
            <a:fillRect/>
          </a:stretch>
        </p:blipFill>
        <p:spPr>
          <a:xfrm>
            <a:off x="832506" y="1996965"/>
            <a:ext cx="2796190" cy="3914666"/>
          </a:xfrm>
          <a:prstGeom prst="rect">
            <a:avLst/>
          </a:prstGeom>
        </p:spPr>
      </p:pic>
      <p:sp>
        <p:nvSpPr>
          <p:cNvPr id="5" name="Footer Placeholder 4"/>
          <p:cNvSpPr>
            <a:spLocks noGrp="1"/>
          </p:cNvSpPr>
          <p:nvPr>
            <p:ph type="ftr" sz="quarter" idx="11"/>
          </p:nvPr>
        </p:nvSpPr>
        <p:spPr/>
        <p:txBody>
          <a:bodyPr/>
          <a:lstStyle/>
          <a:p>
            <a:r>
              <a:rPr lang="en-US" dirty="0"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48</a:t>
            </a:fld>
            <a:endParaRPr lang="en-US" dirty="0"/>
          </a:p>
        </p:txBody>
      </p:sp>
    </p:spTree>
    <p:extLst>
      <p:ext uri="{BB962C8B-B14F-4D97-AF65-F5344CB8AC3E}">
        <p14:creationId xmlns:p14="http://schemas.microsoft.com/office/powerpoint/2010/main" val="35167523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9" name="Text Box 3"/>
          <p:cNvSpPr txBox="1">
            <a:spLocks noChangeArrowheads="1"/>
          </p:cNvSpPr>
          <p:nvPr/>
        </p:nvSpPr>
        <p:spPr bwMode="auto">
          <a:xfrm rot="-8564">
            <a:off x="1984159" y="2481590"/>
            <a:ext cx="1160895"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ltLang="en-US" sz="2800">
                <a:solidFill>
                  <a:prstClr val="black"/>
                </a:solidFill>
              </a:rPr>
              <a:t>spider</a:t>
            </a:r>
          </a:p>
        </p:txBody>
      </p:sp>
      <p:sp>
        <p:nvSpPr>
          <p:cNvPr id="162820" name="Text Box 4"/>
          <p:cNvSpPr txBox="1">
            <a:spLocks noChangeArrowheads="1"/>
          </p:cNvSpPr>
          <p:nvPr/>
        </p:nvSpPr>
        <p:spPr bwMode="auto">
          <a:xfrm rot="-4736">
            <a:off x="1528107" y="3395990"/>
            <a:ext cx="1599925"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ltLang="en-US" sz="2800">
                <a:solidFill>
                  <a:prstClr val="black"/>
                </a:solidFill>
              </a:rPr>
              <a:t>generous</a:t>
            </a:r>
          </a:p>
        </p:txBody>
      </p:sp>
      <p:sp>
        <p:nvSpPr>
          <p:cNvPr id="162821" name="Text Box 5"/>
          <p:cNvSpPr txBox="1">
            <a:spLocks noChangeArrowheads="1"/>
          </p:cNvSpPr>
          <p:nvPr/>
        </p:nvSpPr>
        <p:spPr bwMode="auto">
          <a:xfrm rot="24710">
            <a:off x="2090467" y="4157990"/>
            <a:ext cx="1172116"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ltLang="en-US" sz="2800">
                <a:solidFill>
                  <a:prstClr val="black"/>
                </a:solidFill>
              </a:rPr>
              <a:t>selfish</a:t>
            </a:r>
          </a:p>
        </p:txBody>
      </p:sp>
      <p:sp>
        <p:nvSpPr>
          <p:cNvPr id="162822" name="Text Box 6"/>
          <p:cNvSpPr txBox="1">
            <a:spLocks noChangeArrowheads="1"/>
          </p:cNvSpPr>
          <p:nvPr/>
        </p:nvSpPr>
        <p:spPr bwMode="auto">
          <a:xfrm rot="-23297">
            <a:off x="2167570" y="4767590"/>
            <a:ext cx="624210"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ltLang="en-US" sz="2800">
                <a:solidFill>
                  <a:prstClr val="black"/>
                </a:solidFill>
              </a:rPr>
              <a:t>rat</a:t>
            </a:r>
          </a:p>
        </p:txBody>
      </p:sp>
      <p:sp>
        <p:nvSpPr>
          <p:cNvPr id="162823" name="Text Box 7"/>
          <p:cNvSpPr txBox="1">
            <a:spLocks noChangeArrowheads="1"/>
          </p:cNvSpPr>
          <p:nvPr/>
        </p:nvSpPr>
        <p:spPr bwMode="auto">
          <a:xfrm>
            <a:off x="4419600" y="3581400"/>
            <a:ext cx="662361"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ltLang="en-US" sz="2800">
                <a:solidFill>
                  <a:prstClr val="black"/>
                </a:solidFill>
              </a:rPr>
              <a:t>pig</a:t>
            </a:r>
          </a:p>
        </p:txBody>
      </p:sp>
      <p:sp>
        <p:nvSpPr>
          <p:cNvPr id="162824" name="Text Box 8"/>
          <p:cNvSpPr txBox="1">
            <a:spLocks noChangeArrowheads="1"/>
          </p:cNvSpPr>
          <p:nvPr/>
        </p:nvSpPr>
        <p:spPr bwMode="auto">
          <a:xfrm>
            <a:off x="4038600" y="2743200"/>
            <a:ext cx="1499321"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ltLang="en-US" sz="2800">
                <a:solidFill>
                  <a:prstClr val="black"/>
                </a:solidFill>
              </a:rPr>
              <a:t>little girl</a:t>
            </a:r>
          </a:p>
        </p:txBody>
      </p:sp>
      <p:sp>
        <p:nvSpPr>
          <p:cNvPr id="162825" name="Text Box 9"/>
          <p:cNvSpPr txBox="1">
            <a:spLocks noChangeArrowheads="1"/>
          </p:cNvSpPr>
          <p:nvPr/>
        </p:nvSpPr>
        <p:spPr bwMode="auto">
          <a:xfrm rot="391">
            <a:off x="5982859" y="4615190"/>
            <a:ext cx="1040670"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ltLang="en-US" sz="2800">
                <a:solidFill>
                  <a:prstClr val="black"/>
                </a:solidFill>
              </a:rPr>
              <a:t>geese</a:t>
            </a:r>
          </a:p>
        </p:txBody>
      </p:sp>
      <p:sp>
        <p:nvSpPr>
          <p:cNvPr id="162826" name="Text Box 10"/>
          <p:cNvSpPr txBox="1">
            <a:spLocks noChangeArrowheads="1"/>
          </p:cNvSpPr>
          <p:nvPr/>
        </p:nvSpPr>
        <p:spPr bwMode="auto">
          <a:xfrm rot="12592">
            <a:off x="3877274" y="4615190"/>
            <a:ext cx="1235466"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ltLang="en-US" sz="2800">
                <a:solidFill>
                  <a:prstClr val="black"/>
                </a:solidFill>
              </a:rPr>
              <a:t>farmer</a:t>
            </a:r>
          </a:p>
        </p:txBody>
      </p:sp>
      <p:sp>
        <p:nvSpPr>
          <p:cNvPr id="162827" name="Text Box 11"/>
          <p:cNvSpPr txBox="1">
            <a:spLocks noChangeArrowheads="1"/>
          </p:cNvSpPr>
          <p:nvPr/>
        </p:nvSpPr>
        <p:spPr bwMode="auto">
          <a:xfrm>
            <a:off x="5962650" y="2514600"/>
            <a:ext cx="1535549"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ltLang="en-US" sz="2800">
                <a:solidFill>
                  <a:prstClr val="black"/>
                </a:solidFill>
              </a:rPr>
              <a:t>state fair</a:t>
            </a:r>
          </a:p>
        </p:txBody>
      </p:sp>
      <p:sp>
        <p:nvSpPr>
          <p:cNvPr id="162828" name="Text Box 12"/>
          <p:cNvSpPr txBox="1">
            <a:spLocks noChangeArrowheads="1"/>
          </p:cNvSpPr>
          <p:nvPr/>
        </p:nvSpPr>
        <p:spPr bwMode="auto">
          <a:xfrm rot="-6095">
            <a:off x="5802989" y="3624590"/>
            <a:ext cx="1468672"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ltLang="en-US" sz="2800">
                <a:solidFill>
                  <a:prstClr val="black"/>
                </a:solidFill>
              </a:rPr>
              <a:t>egg sack</a:t>
            </a:r>
          </a:p>
        </p:txBody>
      </p:sp>
      <p:sp>
        <p:nvSpPr>
          <p:cNvPr id="162829" name="Text Box 13"/>
          <p:cNvSpPr txBox="1">
            <a:spLocks noChangeArrowheads="1"/>
          </p:cNvSpPr>
          <p:nvPr/>
        </p:nvSpPr>
        <p:spPr bwMode="auto">
          <a:xfrm>
            <a:off x="832563" y="298046"/>
            <a:ext cx="4209679" cy="7694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ltLang="en-US" sz="4400">
                <a:solidFill>
                  <a:prstClr val="black"/>
                </a:solidFill>
                <a:latin typeface="Calibri"/>
              </a:rPr>
              <a:t>Predict the story. </a:t>
            </a:r>
          </a:p>
        </p:txBody>
      </p:sp>
      <p:sp>
        <p:nvSpPr>
          <p:cNvPr id="2" name="Footer Placeholder 1"/>
          <p:cNvSpPr>
            <a:spLocks noGrp="1"/>
          </p:cNvSpPr>
          <p:nvPr>
            <p:ph type="ftr" sz="quarter" idx="11"/>
          </p:nvPr>
        </p:nvSpPr>
        <p:spPr/>
        <p:txBody>
          <a:bodyPr/>
          <a:lstStyle/>
          <a:p>
            <a:r>
              <a:rPr lang="en-US">
                <a:solidFill>
                  <a:srgbClr val="1F497D"/>
                </a:solidFill>
              </a:rPr>
              <a:t>Laura Terrill</a:t>
            </a:r>
          </a:p>
        </p:txBody>
      </p:sp>
      <p:sp>
        <p:nvSpPr>
          <p:cNvPr id="3" name="Slide Number Placeholder 2"/>
          <p:cNvSpPr>
            <a:spLocks noGrp="1"/>
          </p:cNvSpPr>
          <p:nvPr>
            <p:ph type="sldNum" sz="quarter" idx="12"/>
          </p:nvPr>
        </p:nvSpPr>
        <p:spPr/>
        <p:txBody>
          <a:bodyPr>
            <a:normAutofit fontScale="85000" lnSpcReduction="20000"/>
          </a:bodyPr>
          <a:lstStyle/>
          <a:p>
            <a:fld id="{74C2F60E-34D8-DD42-93FD-7BD7AE432328}" type="slidenum">
              <a:rPr lang="en-US"/>
              <a:pPr/>
              <a:t>49</a:t>
            </a:fld>
            <a:endParaRPr lang="en-US"/>
          </a:p>
        </p:txBody>
      </p:sp>
    </p:spTree>
    <p:extLst>
      <p:ext uri="{BB962C8B-B14F-4D97-AF65-F5344CB8AC3E}">
        <p14:creationId xmlns:p14="http://schemas.microsoft.com/office/powerpoint/2010/main" val="10987903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222866" y="1785933"/>
            <a:ext cx="4355870" cy="4139219"/>
          </a:xfrm>
        </p:spPr>
        <p:txBody>
          <a:bodyPr/>
          <a:lstStyle/>
          <a:p>
            <a:pPr marL="0" indent="0" algn="ctr">
              <a:buNone/>
            </a:pPr>
            <a:r>
              <a:rPr lang="en-US" altLang="en-US" sz="3200">
                <a:solidFill>
                  <a:schemeClr val="tx1"/>
                </a:solidFill>
                <a:latin typeface="Corbel" charset="0"/>
                <a:ea typeface="Corbel" charset="0"/>
                <a:cs typeface="Corbel" charset="0"/>
              </a:rPr>
              <a:t>Are you a good, strategic reader in all content areas?</a:t>
            </a:r>
          </a:p>
          <a:p>
            <a:pPr marL="0" indent="0" algn="ctr">
              <a:buNone/>
            </a:pPr>
            <a:endParaRPr lang="en-US" altLang="en-US" sz="3200">
              <a:solidFill>
                <a:schemeClr val="tx1"/>
              </a:solidFill>
              <a:latin typeface="Corbel" charset="0"/>
              <a:ea typeface="Corbel" charset="0"/>
              <a:cs typeface="Corbel" charset="0"/>
            </a:endParaRPr>
          </a:p>
          <a:p>
            <a:pPr marL="0" indent="0" algn="ctr">
              <a:buNone/>
            </a:pPr>
            <a:r>
              <a:rPr lang="en-US" altLang="en-US" sz="3200">
                <a:solidFill>
                  <a:schemeClr val="tx1"/>
                </a:solidFill>
                <a:latin typeface="Corbel" charset="0"/>
                <a:ea typeface="Corbel" charset="0"/>
                <a:cs typeface="Corbel" charset="0"/>
              </a:rPr>
              <a:t>What have you struggled to read lately?</a:t>
            </a:r>
            <a:r>
              <a:rPr lang="en-US" altLang="en-US" sz="3200" b="1">
                <a:solidFill>
                  <a:schemeClr val="tx1"/>
                </a:solidFill>
                <a:latin typeface="Corbel" charset="0"/>
                <a:ea typeface="Corbel" charset="0"/>
                <a:cs typeface="Corbel" charset="0"/>
              </a:rPr>
              <a:t> </a:t>
            </a:r>
            <a:endParaRPr lang="en-US" altLang="en-US" sz="3200" b="1" dirty="0">
              <a:solidFill>
                <a:schemeClr val="tx1"/>
              </a:solidFill>
              <a:latin typeface="Corbel" charset="0"/>
              <a:ea typeface="Corbel" charset="0"/>
              <a:cs typeface="Corbel" charset="0"/>
            </a:endParaRPr>
          </a:p>
        </p:txBody>
      </p:sp>
      <p:pic>
        <p:nvPicPr>
          <p:cNvPr id="2" name="Picture 1"/>
          <p:cNvPicPr>
            <a:picLocks noChangeAspect="1"/>
          </p:cNvPicPr>
          <p:nvPr/>
        </p:nvPicPr>
        <p:blipFill>
          <a:blip r:embed="rId2"/>
          <a:stretch>
            <a:fillRect/>
          </a:stretch>
        </p:blipFill>
        <p:spPr>
          <a:xfrm>
            <a:off x="340895" y="744621"/>
            <a:ext cx="3492500" cy="2324100"/>
          </a:xfrm>
          <a:prstGeom prst="rect">
            <a:avLst/>
          </a:prstGeom>
        </p:spPr>
      </p:pic>
      <p:pic>
        <p:nvPicPr>
          <p:cNvPr id="3" name="Picture 2"/>
          <p:cNvPicPr>
            <a:picLocks noChangeAspect="1"/>
          </p:cNvPicPr>
          <p:nvPr/>
        </p:nvPicPr>
        <p:blipFill>
          <a:blip r:embed="rId3"/>
          <a:stretch>
            <a:fillRect/>
          </a:stretch>
        </p:blipFill>
        <p:spPr>
          <a:xfrm>
            <a:off x="467895" y="3855542"/>
            <a:ext cx="3238500" cy="2514600"/>
          </a:xfrm>
          <a:prstGeom prst="rect">
            <a:avLst/>
          </a:prstGeom>
        </p:spPr>
      </p:pic>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5</a:t>
            </a:fld>
            <a:endParaRPr lang="en-US" dirty="0"/>
          </a:p>
        </p:txBody>
      </p:sp>
    </p:spTree>
    <p:extLst>
      <p:ext uri="{BB962C8B-B14F-4D97-AF65-F5344CB8AC3E}">
        <p14:creationId xmlns:p14="http://schemas.microsoft.com/office/powerpoint/2010/main" val="158829042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628650" y="365126"/>
            <a:ext cx="7805487" cy="1042569"/>
          </a:xfrm>
          <a:solidFill>
            <a:schemeClr val="accent1"/>
          </a:solidFill>
        </p:spPr>
        <p:txBody>
          <a:bodyPr/>
          <a:lstStyle/>
          <a:p>
            <a:pPr algn="ctr" eaLnBrk="1" hangingPunct="1"/>
            <a:r>
              <a:rPr lang="en-US" altLang="x-none">
                <a:solidFill>
                  <a:schemeClr val="tx1"/>
                </a:solidFill>
              </a:rPr>
              <a:t>During Reading Strategies</a:t>
            </a:r>
          </a:p>
        </p:txBody>
      </p:sp>
      <p:sp>
        <p:nvSpPr>
          <p:cNvPr id="2" name="TextBox 1"/>
          <p:cNvSpPr txBox="1"/>
          <p:nvPr/>
        </p:nvSpPr>
        <p:spPr>
          <a:xfrm>
            <a:off x="4969163" y="2687782"/>
            <a:ext cx="2558473" cy="1815882"/>
          </a:xfrm>
          <a:prstGeom prst="rect">
            <a:avLst/>
          </a:prstGeom>
          <a:noFill/>
        </p:spPr>
        <p:txBody>
          <a:bodyPr wrap="square" rtlCol="0">
            <a:spAutoFit/>
          </a:bodyPr>
          <a:lstStyle/>
          <a:p>
            <a:pPr marL="68580" lvl="1" indent="182563">
              <a:buFont typeface="Arial" pitchFamily="-112" charset="0"/>
              <a:buChar char="•"/>
            </a:pPr>
            <a:r>
              <a:rPr lang="en-US" sz="2800"/>
              <a:t>Guided</a:t>
            </a:r>
          </a:p>
          <a:p>
            <a:pPr marL="68580" lvl="1" indent="182563">
              <a:buFont typeface="Arial" pitchFamily="-112" charset="0"/>
              <a:buChar char="•"/>
            </a:pPr>
            <a:r>
              <a:rPr lang="en-US" sz="2800"/>
              <a:t>Active </a:t>
            </a:r>
          </a:p>
          <a:p>
            <a:pPr marL="68580" lvl="1" indent="182563">
              <a:buFont typeface="Arial" pitchFamily="-112" charset="0"/>
              <a:buChar char="•"/>
            </a:pPr>
            <a:r>
              <a:rPr lang="en-US" sz="2800"/>
              <a:t>Silent </a:t>
            </a:r>
          </a:p>
          <a:p>
            <a:pPr marL="68580" lvl="1" indent="182563">
              <a:buFont typeface="Arial" pitchFamily="-112" charset="0"/>
              <a:buChar char="•"/>
            </a:pPr>
            <a:r>
              <a:rPr lang="en-US" sz="2800"/>
              <a:t>Individual</a:t>
            </a:r>
          </a:p>
        </p:txBody>
      </p:sp>
      <p:pic>
        <p:nvPicPr>
          <p:cNvPr id="8" name="Picture 7"/>
          <p:cNvPicPr>
            <a:picLocks noChangeAspect="1"/>
          </p:cNvPicPr>
          <p:nvPr/>
        </p:nvPicPr>
        <p:blipFill>
          <a:blip r:embed="rId3"/>
          <a:stretch>
            <a:fillRect/>
          </a:stretch>
        </p:blipFill>
        <p:spPr>
          <a:xfrm>
            <a:off x="803564" y="1632995"/>
            <a:ext cx="3935314" cy="4727105"/>
          </a:xfrm>
          <a:prstGeom prst="rect">
            <a:avLst/>
          </a:prstGeom>
        </p:spPr>
      </p:pic>
      <p:pic>
        <p:nvPicPr>
          <p:cNvPr id="9" name="Picture 8"/>
          <p:cNvPicPr>
            <a:picLocks noChangeAspect="1"/>
          </p:cNvPicPr>
          <p:nvPr/>
        </p:nvPicPr>
        <p:blipFill>
          <a:blip r:embed="rId4"/>
          <a:stretch>
            <a:fillRect/>
          </a:stretch>
        </p:blipFill>
        <p:spPr>
          <a:xfrm>
            <a:off x="7090880" y="4851924"/>
            <a:ext cx="1582066" cy="1683667"/>
          </a:xfrm>
          <a:prstGeom prst="rect">
            <a:avLst/>
          </a:prstGeom>
        </p:spPr>
      </p:pic>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50</a:t>
            </a:fld>
            <a:endParaRPr lang="en-US" dirty="0"/>
          </a:p>
        </p:txBody>
      </p:sp>
    </p:spTree>
    <p:extLst>
      <p:ext uri="{BB962C8B-B14F-4D97-AF65-F5344CB8AC3E}">
        <p14:creationId xmlns:p14="http://schemas.microsoft.com/office/powerpoint/2010/main" val="2146217563"/>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7"/>
            <a:ext cx="7969214" cy="955674"/>
          </a:xfrm>
          <a:solidFill>
            <a:schemeClr val="accent1"/>
          </a:solidFill>
        </p:spPr>
        <p:txBody>
          <a:bodyPr>
            <a:normAutofit/>
          </a:bodyPr>
          <a:lstStyle/>
          <a:p>
            <a:r>
              <a:rPr lang="en-US" sz="3100">
                <a:solidFill>
                  <a:schemeClr val="tx1"/>
                </a:solidFill>
              </a:rPr>
              <a:t>When Reading is Hard: Why Students Need Strategy Instruction</a:t>
            </a:r>
            <a:endParaRPr lang="en-US">
              <a:solidFill>
                <a:schemeClr val="tx1"/>
              </a:solidFill>
            </a:endParaRPr>
          </a:p>
        </p:txBody>
      </p:sp>
      <p:sp>
        <p:nvSpPr>
          <p:cNvPr id="8" name="Text Placeholder 7"/>
          <p:cNvSpPr>
            <a:spLocks noGrp="1"/>
          </p:cNvSpPr>
          <p:nvPr>
            <p:ph type="body" idx="1"/>
          </p:nvPr>
        </p:nvSpPr>
        <p:spPr/>
        <p:txBody>
          <a:bodyPr anchor="ctr">
            <a:normAutofit/>
          </a:bodyPr>
          <a:lstStyle/>
          <a:p>
            <a:pPr algn="ctr"/>
            <a:r>
              <a:rPr lang="en-US" sz="2800">
                <a:solidFill>
                  <a:schemeClr val="tx1"/>
                </a:solidFill>
              </a:rPr>
              <a:t>Conversation Voice</a:t>
            </a:r>
          </a:p>
        </p:txBody>
      </p:sp>
      <p:sp>
        <p:nvSpPr>
          <p:cNvPr id="9" name="Content Placeholder 8"/>
          <p:cNvSpPr>
            <a:spLocks noGrp="1"/>
          </p:cNvSpPr>
          <p:nvPr>
            <p:ph sz="half" idx="2"/>
          </p:nvPr>
        </p:nvSpPr>
        <p:spPr/>
        <p:txBody>
          <a:bodyPr>
            <a:normAutofit/>
          </a:bodyPr>
          <a:lstStyle/>
          <a:p>
            <a:pPr marL="0" indent="0">
              <a:buNone/>
            </a:pPr>
            <a:r>
              <a:rPr lang="en-US" b="1">
                <a:solidFill>
                  <a:schemeClr val="accent6"/>
                </a:solidFill>
              </a:rPr>
              <a:t>This voice helps readers to: </a:t>
            </a:r>
            <a:endParaRPr lang="en-US">
              <a:solidFill>
                <a:schemeClr val="accent6"/>
              </a:solidFill>
            </a:endParaRPr>
          </a:p>
          <a:p>
            <a:r>
              <a:rPr lang="en-US">
                <a:solidFill>
                  <a:schemeClr val="tx1"/>
                </a:solidFill>
              </a:rPr>
              <a:t>Relate to the text </a:t>
            </a:r>
          </a:p>
          <a:p>
            <a:r>
              <a:rPr lang="en-US">
                <a:solidFill>
                  <a:schemeClr val="tx1"/>
                </a:solidFill>
              </a:rPr>
              <a:t>Make connections between the book and the reader </a:t>
            </a:r>
          </a:p>
          <a:p>
            <a:r>
              <a:rPr lang="en-US">
                <a:solidFill>
                  <a:schemeClr val="tx1"/>
                </a:solidFill>
              </a:rPr>
              <a:t>Ask questions </a:t>
            </a:r>
          </a:p>
          <a:p>
            <a:r>
              <a:rPr lang="en-US">
                <a:solidFill>
                  <a:schemeClr val="tx1"/>
                </a:solidFill>
              </a:rPr>
              <a:t>Give opinions </a:t>
            </a:r>
          </a:p>
          <a:p>
            <a:r>
              <a:rPr lang="en-US">
                <a:solidFill>
                  <a:schemeClr val="tx1"/>
                </a:solidFill>
              </a:rPr>
              <a:t>Talk back to the text </a:t>
            </a:r>
          </a:p>
          <a:p>
            <a:r>
              <a:rPr lang="en-US">
                <a:solidFill>
                  <a:schemeClr val="tx1"/>
                </a:solidFill>
              </a:rPr>
              <a:t>Remember what is read </a:t>
            </a:r>
          </a:p>
          <a:p>
            <a:endParaRPr lang="en-US">
              <a:solidFill>
                <a:schemeClr val="tx1"/>
              </a:solidFill>
            </a:endParaRPr>
          </a:p>
        </p:txBody>
      </p:sp>
      <p:sp>
        <p:nvSpPr>
          <p:cNvPr id="10" name="Text Placeholder 9"/>
          <p:cNvSpPr>
            <a:spLocks noGrp="1"/>
          </p:cNvSpPr>
          <p:nvPr>
            <p:ph type="body" sz="quarter" idx="3"/>
          </p:nvPr>
        </p:nvSpPr>
        <p:spPr/>
        <p:txBody>
          <a:bodyPr anchor="ctr">
            <a:normAutofit/>
          </a:bodyPr>
          <a:lstStyle/>
          <a:p>
            <a:pPr algn="ctr"/>
            <a:r>
              <a:rPr lang="en-US" sz="2800">
                <a:solidFill>
                  <a:schemeClr val="tx1"/>
                </a:solidFill>
              </a:rPr>
              <a:t>Reciting Voice</a:t>
            </a:r>
          </a:p>
        </p:txBody>
      </p:sp>
      <p:sp>
        <p:nvSpPr>
          <p:cNvPr id="11" name="Content Placeholder 10"/>
          <p:cNvSpPr>
            <a:spLocks noGrp="1"/>
          </p:cNvSpPr>
          <p:nvPr>
            <p:ph sz="quarter" idx="4"/>
          </p:nvPr>
        </p:nvSpPr>
        <p:spPr/>
        <p:txBody>
          <a:bodyPr>
            <a:normAutofit/>
          </a:bodyPr>
          <a:lstStyle/>
          <a:p>
            <a:pPr marL="0" indent="0">
              <a:buNone/>
            </a:pPr>
            <a:r>
              <a:rPr lang="en-US" b="1">
                <a:solidFill>
                  <a:schemeClr val="accent6"/>
                </a:solidFill>
              </a:rPr>
              <a:t>This voice helps readers to: </a:t>
            </a:r>
          </a:p>
          <a:p>
            <a:r>
              <a:rPr lang="en-US"/>
              <a:t>Lose track of what is being read </a:t>
            </a:r>
          </a:p>
          <a:p>
            <a:r>
              <a:rPr lang="en-US"/>
              <a:t>Stray from the text </a:t>
            </a:r>
          </a:p>
          <a:p>
            <a:r>
              <a:rPr lang="en-US"/>
              <a:t>Forget what is read </a:t>
            </a:r>
          </a:p>
          <a:p>
            <a:r>
              <a:rPr lang="en-US"/>
              <a:t>Not care about the reading </a:t>
            </a:r>
          </a:p>
          <a:p>
            <a:r>
              <a:rPr lang="en-US"/>
              <a:t>Turn off the wandering voice by rereading for a specific purpose</a:t>
            </a:r>
          </a:p>
          <a:p>
            <a:pPr marL="0" indent="0">
              <a:buNone/>
            </a:pPr>
            <a:endParaRPr lang="en-US">
              <a:solidFill>
                <a:schemeClr val="accent6"/>
              </a:solidFill>
            </a:endParaRPr>
          </a:p>
        </p:txBody>
      </p:sp>
      <p:sp>
        <p:nvSpPr>
          <p:cNvPr id="4" name="TextBox 3"/>
          <p:cNvSpPr txBox="1"/>
          <p:nvPr/>
        </p:nvSpPr>
        <p:spPr>
          <a:xfrm>
            <a:off x="2433830" y="6328765"/>
            <a:ext cx="6710170" cy="369332"/>
          </a:xfrm>
          <a:prstGeom prst="rect">
            <a:avLst/>
          </a:prstGeom>
          <a:noFill/>
        </p:spPr>
        <p:txBody>
          <a:bodyPr wrap="none" rtlCol="0">
            <a:spAutoFit/>
          </a:bodyPr>
          <a:lstStyle/>
          <a:p>
            <a:r>
              <a:rPr lang="en-US" b="1" i="1"/>
              <a:t>Literacy In Motion </a:t>
            </a:r>
            <a:r>
              <a:rPr lang="en-US"/>
              <a:t>Judson University Summer Institute June 17, 2013 </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51</a:t>
            </a:fld>
            <a:endParaRPr lang="en-US" dirty="0"/>
          </a:p>
        </p:txBody>
      </p:sp>
    </p:spTree>
    <p:extLst>
      <p:ext uri="{BB962C8B-B14F-4D97-AF65-F5344CB8AC3E}">
        <p14:creationId xmlns:p14="http://schemas.microsoft.com/office/powerpoint/2010/main" val="167604454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702425" y="201612"/>
            <a:ext cx="7772400" cy="1143000"/>
          </a:xfrm>
        </p:spPr>
        <p:txBody>
          <a:bodyPr/>
          <a:lstStyle/>
          <a:p>
            <a:r>
              <a:rPr lang="en-US" altLang="en-US">
                <a:solidFill>
                  <a:schemeClr val="bg1"/>
                </a:solidFill>
              </a:rPr>
              <a:t>Story Map</a:t>
            </a:r>
            <a:endParaRPr lang="en-US" altLang="en-US"/>
          </a:p>
        </p:txBody>
      </p:sp>
      <p:pic>
        <p:nvPicPr>
          <p:cNvPr id="542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752600"/>
            <a:ext cx="6892925" cy="457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 name="Footer Placeholder 1"/>
          <p:cNvSpPr>
            <a:spLocks noGrp="1"/>
          </p:cNvSpPr>
          <p:nvPr>
            <p:ph type="ftr" sz="quarter" idx="11"/>
          </p:nvPr>
        </p:nvSpPr>
        <p:spPr/>
        <p:txBody>
          <a:bodyPr/>
          <a:lstStyle/>
          <a:p>
            <a:r>
              <a:rPr lang="en-US">
                <a:solidFill>
                  <a:srgbClr val="1F497D"/>
                </a:solidFill>
              </a:rPr>
              <a:t>Laura Terrill</a:t>
            </a:r>
          </a:p>
        </p:txBody>
      </p:sp>
      <p:sp>
        <p:nvSpPr>
          <p:cNvPr id="3" name="Slide Number Placeholder 2"/>
          <p:cNvSpPr>
            <a:spLocks noGrp="1"/>
          </p:cNvSpPr>
          <p:nvPr>
            <p:ph type="sldNum" sz="quarter" idx="12"/>
          </p:nvPr>
        </p:nvSpPr>
        <p:spPr/>
        <p:txBody>
          <a:bodyPr>
            <a:normAutofit fontScale="85000" lnSpcReduction="20000"/>
          </a:bodyPr>
          <a:lstStyle/>
          <a:p>
            <a:fld id="{74C2F60E-34D8-DD42-93FD-7BD7AE432328}" type="slidenum">
              <a:rPr lang="en-US"/>
              <a:pPr/>
              <a:t>52</a:t>
            </a:fld>
            <a:endParaRPr lang="en-US"/>
          </a:p>
        </p:txBody>
      </p:sp>
    </p:spTree>
    <p:extLst>
      <p:ext uri="{BB962C8B-B14F-4D97-AF65-F5344CB8AC3E}">
        <p14:creationId xmlns:p14="http://schemas.microsoft.com/office/powerpoint/2010/main" val="63871449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a:normAutofit/>
          </a:bodyPr>
          <a:lstStyle/>
          <a:p>
            <a:pPr eaLnBrk="1" hangingPunct="1">
              <a:defRPr/>
            </a:pPr>
            <a:r>
              <a:rPr lang="en-US">
                <a:solidFill>
                  <a:schemeClr val="tx1"/>
                </a:solidFill>
                <a:cs typeface="Cambria"/>
              </a:rPr>
              <a:t>Character Trait </a:t>
            </a:r>
            <a:r>
              <a:rPr lang="en-US" smtClean="0">
                <a:solidFill>
                  <a:schemeClr val="tx1"/>
                </a:solidFill>
                <a:cs typeface="Cambria"/>
              </a:rPr>
              <a:t>Map</a:t>
            </a:r>
            <a:endParaRPr lang="en-US">
              <a:solidFill>
                <a:schemeClr val="tx1"/>
              </a:solidFill>
              <a:cs typeface="Cambria"/>
            </a:endParaRPr>
          </a:p>
        </p:txBody>
      </p:sp>
      <p:sp>
        <p:nvSpPr>
          <p:cNvPr id="28" name="Footer Placeholder 27"/>
          <p:cNvSpPr>
            <a:spLocks noGrp="1"/>
          </p:cNvSpPr>
          <p:nvPr>
            <p:ph type="ftr" sz="quarter" idx="11"/>
          </p:nvPr>
        </p:nvSpPr>
        <p:spPr/>
        <p:txBody>
          <a:bodyPr/>
          <a:lstStyle/>
          <a:p>
            <a:r>
              <a:rPr lang="en-US">
                <a:solidFill>
                  <a:srgbClr val="1F497D"/>
                </a:solidFill>
              </a:rPr>
              <a:t>Laura Terrill</a:t>
            </a:r>
          </a:p>
        </p:txBody>
      </p:sp>
      <p:sp>
        <p:nvSpPr>
          <p:cNvPr id="5" name="Oval 4"/>
          <p:cNvSpPr/>
          <p:nvPr/>
        </p:nvSpPr>
        <p:spPr>
          <a:xfrm>
            <a:off x="3810000" y="3578430"/>
            <a:ext cx="1905000" cy="884238"/>
          </a:xfrm>
          <a:prstGeom prst="ellipse">
            <a:avLst/>
          </a:prstGeom>
          <a:noFill/>
        </p:spPr>
        <p:style>
          <a:lnRef idx="1">
            <a:schemeClr val="accent1"/>
          </a:lnRef>
          <a:fillRef idx="3">
            <a:schemeClr val="accent1"/>
          </a:fillRef>
          <a:effectRef idx="2">
            <a:schemeClr val="accent1"/>
          </a:effectRef>
          <a:fontRef idx="minor">
            <a:schemeClr val="lt1"/>
          </a:fontRef>
        </p:style>
        <p:txBody>
          <a:bodyPr anchor="ctr"/>
          <a:lstStyle/>
          <a:p>
            <a:pPr marL="457200" indent="-457200" algn="ctr">
              <a:defRPr/>
            </a:pPr>
            <a:r>
              <a:rPr lang="en-US" sz="2800">
                <a:solidFill>
                  <a:prstClr val="black"/>
                </a:solidFill>
                <a:cs typeface="Cambria"/>
              </a:rPr>
              <a:t>Wilbur</a:t>
            </a:r>
          </a:p>
        </p:txBody>
      </p:sp>
      <p:sp>
        <p:nvSpPr>
          <p:cNvPr id="7" name="Oval 6"/>
          <p:cNvSpPr/>
          <p:nvPr/>
        </p:nvSpPr>
        <p:spPr>
          <a:xfrm>
            <a:off x="3810000" y="1785728"/>
            <a:ext cx="2057400" cy="990600"/>
          </a:xfrm>
          <a:prstGeom prst="ellipse">
            <a:avLst/>
          </a:prstGeom>
          <a:solidFill>
            <a:schemeClr val="accent1">
              <a:lumMod val="20000"/>
              <a:lumOff val="80000"/>
            </a:schemeClr>
          </a:solidFill>
          <a:effectLst>
            <a:outerShdw blurRad="38100" dist="30000" dir="5400000" rotWithShape="0">
              <a:schemeClr val="accent1">
                <a:lumMod val="40000"/>
                <a:lumOff val="60000"/>
                <a:alpha val="45000"/>
              </a:schemeClr>
            </a:outerShdw>
          </a:effectLst>
        </p:spPr>
        <p:style>
          <a:lnRef idx="1">
            <a:schemeClr val="accent1"/>
          </a:lnRef>
          <a:fillRef idx="3">
            <a:schemeClr val="accent1"/>
          </a:fillRef>
          <a:effectRef idx="2">
            <a:schemeClr val="accent1"/>
          </a:effectRef>
          <a:fontRef idx="minor">
            <a:schemeClr val="lt1"/>
          </a:fontRef>
        </p:style>
        <p:txBody>
          <a:bodyPr vert="wordArtVert" anchor="ctr"/>
          <a:lstStyle/>
          <a:p>
            <a:pPr algn="ctr">
              <a:defRPr/>
            </a:pPr>
            <a:endParaRPr lang="en-US">
              <a:solidFill>
                <a:prstClr val="white"/>
              </a:solidFill>
            </a:endParaRPr>
          </a:p>
        </p:txBody>
      </p:sp>
      <p:sp>
        <p:nvSpPr>
          <p:cNvPr id="9" name="Oval 8"/>
          <p:cNvSpPr/>
          <p:nvPr/>
        </p:nvSpPr>
        <p:spPr>
          <a:xfrm>
            <a:off x="6553200" y="1871868"/>
            <a:ext cx="2057400" cy="990600"/>
          </a:xfrm>
          <a:prstGeom prst="ellipse">
            <a:avLst/>
          </a:prstGeom>
          <a:solidFill>
            <a:schemeClr val="accent1">
              <a:lumMod val="20000"/>
              <a:lumOff val="80000"/>
            </a:schemeClr>
          </a:solidFill>
          <a:effectLst>
            <a:outerShdw blurRad="38100" dist="30000" dir="5400000" rotWithShape="0">
              <a:schemeClr val="accent1">
                <a:lumMod val="40000"/>
                <a:lumOff val="60000"/>
                <a:alpha val="45000"/>
              </a:schemeClr>
            </a:outerShdw>
          </a:effectLst>
        </p:spPr>
        <p:style>
          <a:lnRef idx="1">
            <a:schemeClr val="accent1"/>
          </a:lnRef>
          <a:fillRef idx="3">
            <a:schemeClr val="accent1"/>
          </a:fillRef>
          <a:effectRef idx="2">
            <a:schemeClr val="accent1"/>
          </a:effectRef>
          <a:fontRef idx="minor">
            <a:schemeClr val="lt1"/>
          </a:fontRef>
        </p:style>
        <p:txBody>
          <a:bodyPr vert="wordArtVert" anchor="ctr"/>
          <a:lstStyle/>
          <a:p>
            <a:pPr algn="ctr">
              <a:defRPr/>
            </a:pPr>
            <a:endParaRPr lang="en-US">
              <a:solidFill>
                <a:prstClr val="white"/>
              </a:solidFill>
            </a:endParaRPr>
          </a:p>
        </p:txBody>
      </p:sp>
      <p:sp>
        <p:nvSpPr>
          <p:cNvPr id="13" name="Oval 12"/>
          <p:cNvSpPr/>
          <p:nvPr/>
        </p:nvSpPr>
        <p:spPr>
          <a:xfrm>
            <a:off x="6934200" y="3472068"/>
            <a:ext cx="2057400" cy="990600"/>
          </a:xfrm>
          <a:prstGeom prst="ellipse">
            <a:avLst/>
          </a:prstGeom>
          <a:solidFill>
            <a:schemeClr val="accent1">
              <a:lumMod val="20000"/>
              <a:lumOff val="80000"/>
            </a:schemeClr>
          </a:solidFill>
          <a:effectLst>
            <a:outerShdw blurRad="38100" dist="30000" dir="5400000" rotWithShape="0">
              <a:schemeClr val="accent1">
                <a:lumMod val="40000"/>
                <a:lumOff val="60000"/>
                <a:alpha val="45000"/>
              </a:schemeClr>
            </a:outerShdw>
          </a:effectLst>
        </p:spPr>
        <p:style>
          <a:lnRef idx="1">
            <a:schemeClr val="accent1"/>
          </a:lnRef>
          <a:fillRef idx="3">
            <a:schemeClr val="accent1"/>
          </a:fillRef>
          <a:effectRef idx="2">
            <a:schemeClr val="accent1"/>
          </a:effectRef>
          <a:fontRef idx="minor">
            <a:schemeClr val="lt1"/>
          </a:fontRef>
        </p:style>
        <p:txBody>
          <a:bodyPr vert="wordArtVert" anchor="ctr"/>
          <a:lstStyle/>
          <a:p>
            <a:pPr algn="ctr">
              <a:defRPr/>
            </a:pPr>
            <a:endParaRPr lang="en-US">
              <a:solidFill>
                <a:prstClr val="white"/>
              </a:solidFill>
            </a:endParaRPr>
          </a:p>
        </p:txBody>
      </p:sp>
      <p:sp>
        <p:nvSpPr>
          <p:cNvPr id="14" name="Oval 13"/>
          <p:cNvSpPr/>
          <p:nvPr/>
        </p:nvSpPr>
        <p:spPr>
          <a:xfrm>
            <a:off x="6629400" y="5072268"/>
            <a:ext cx="2057400" cy="990600"/>
          </a:xfrm>
          <a:prstGeom prst="ellipse">
            <a:avLst/>
          </a:prstGeom>
          <a:solidFill>
            <a:schemeClr val="accent1">
              <a:lumMod val="20000"/>
              <a:lumOff val="80000"/>
            </a:schemeClr>
          </a:solidFill>
          <a:effectLst>
            <a:outerShdw blurRad="38100" dist="30000" dir="5400000" rotWithShape="0">
              <a:schemeClr val="accent1">
                <a:lumMod val="40000"/>
                <a:lumOff val="60000"/>
                <a:alpha val="45000"/>
              </a:schemeClr>
            </a:outerShdw>
          </a:effectLst>
        </p:spPr>
        <p:style>
          <a:lnRef idx="1">
            <a:schemeClr val="accent1"/>
          </a:lnRef>
          <a:fillRef idx="3">
            <a:schemeClr val="accent1"/>
          </a:fillRef>
          <a:effectRef idx="2">
            <a:schemeClr val="accent1"/>
          </a:effectRef>
          <a:fontRef idx="minor">
            <a:schemeClr val="lt1"/>
          </a:fontRef>
        </p:style>
        <p:txBody>
          <a:bodyPr vert="wordArtVert" anchor="ctr"/>
          <a:lstStyle/>
          <a:p>
            <a:pPr algn="ctr">
              <a:defRPr/>
            </a:pPr>
            <a:endParaRPr lang="en-US">
              <a:solidFill>
                <a:prstClr val="white"/>
              </a:solidFill>
            </a:endParaRPr>
          </a:p>
        </p:txBody>
      </p:sp>
      <p:sp>
        <p:nvSpPr>
          <p:cNvPr id="15" name="Oval 14"/>
          <p:cNvSpPr/>
          <p:nvPr/>
        </p:nvSpPr>
        <p:spPr>
          <a:xfrm>
            <a:off x="3810000" y="5377068"/>
            <a:ext cx="2057400" cy="990600"/>
          </a:xfrm>
          <a:prstGeom prst="ellipse">
            <a:avLst/>
          </a:prstGeom>
          <a:solidFill>
            <a:schemeClr val="accent1">
              <a:lumMod val="20000"/>
              <a:lumOff val="80000"/>
            </a:schemeClr>
          </a:solidFill>
          <a:effectLst>
            <a:outerShdw blurRad="38100" dist="30000" dir="5400000" rotWithShape="0">
              <a:schemeClr val="accent1">
                <a:lumMod val="40000"/>
                <a:lumOff val="60000"/>
                <a:alpha val="45000"/>
              </a:schemeClr>
            </a:outerShdw>
          </a:effectLst>
        </p:spPr>
        <p:style>
          <a:lnRef idx="1">
            <a:schemeClr val="accent1"/>
          </a:lnRef>
          <a:fillRef idx="3">
            <a:schemeClr val="accent1"/>
          </a:fillRef>
          <a:effectRef idx="2">
            <a:schemeClr val="accent1"/>
          </a:effectRef>
          <a:fontRef idx="minor">
            <a:schemeClr val="lt1"/>
          </a:fontRef>
        </p:style>
        <p:txBody>
          <a:bodyPr vert="wordArtVert" anchor="ctr"/>
          <a:lstStyle/>
          <a:p>
            <a:pPr algn="ctr">
              <a:defRPr/>
            </a:pPr>
            <a:endParaRPr lang="en-US">
              <a:solidFill>
                <a:prstClr val="white"/>
              </a:solidFill>
            </a:endParaRPr>
          </a:p>
        </p:txBody>
      </p:sp>
      <p:sp>
        <p:nvSpPr>
          <p:cNvPr id="16" name="Oval 15"/>
          <p:cNvSpPr/>
          <p:nvPr/>
        </p:nvSpPr>
        <p:spPr>
          <a:xfrm>
            <a:off x="838200" y="1871868"/>
            <a:ext cx="2057400" cy="990600"/>
          </a:xfrm>
          <a:prstGeom prst="ellipse">
            <a:avLst/>
          </a:prstGeom>
          <a:solidFill>
            <a:schemeClr val="accent1">
              <a:lumMod val="20000"/>
              <a:lumOff val="80000"/>
            </a:schemeClr>
          </a:solidFill>
          <a:effectLst>
            <a:outerShdw blurRad="38100" dist="30000" dir="5400000" rotWithShape="0">
              <a:schemeClr val="accent1">
                <a:lumMod val="40000"/>
                <a:lumOff val="60000"/>
                <a:alpha val="45000"/>
              </a:schemeClr>
            </a:outerShdw>
          </a:effectLst>
        </p:spPr>
        <p:style>
          <a:lnRef idx="1">
            <a:schemeClr val="accent1"/>
          </a:lnRef>
          <a:fillRef idx="3">
            <a:schemeClr val="accent1"/>
          </a:fillRef>
          <a:effectRef idx="2">
            <a:schemeClr val="accent1"/>
          </a:effectRef>
          <a:fontRef idx="minor">
            <a:schemeClr val="lt1"/>
          </a:fontRef>
        </p:style>
        <p:txBody>
          <a:bodyPr vert="wordArtVert" anchor="ctr"/>
          <a:lstStyle/>
          <a:p>
            <a:pPr algn="ctr">
              <a:defRPr/>
            </a:pPr>
            <a:endParaRPr lang="en-US">
              <a:solidFill>
                <a:prstClr val="white"/>
              </a:solidFill>
            </a:endParaRPr>
          </a:p>
        </p:txBody>
      </p:sp>
      <p:sp>
        <p:nvSpPr>
          <p:cNvPr id="17" name="Oval 16"/>
          <p:cNvSpPr/>
          <p:nvPr/>
        </p:nvSpPr>
        <p:spPr>
          <a:xfrm>
            <a:off x="304800" y="3395868"/>
            <a:ext cx="2057400" cy="990600"/>
          </a:xfrm>
          <a:prstGeom prst="ellipse">
            <a:avLst/>
          </a:prstGeom>
          <a:solidFill>
            <a:schemeClr val="accent1">
              <a:lumMod val="20000"/>
              <a:lumOff val="80000"/>
            </a:schemeClr>
          </a:solidFill>
          <a:effectLst>
            <a:outerShdw blurRad="38100" dist="30000" dir="5400000" rotWithShape="0">
              <a:schemeClr val="accent1">
                <a:lumMod val="40000"/>
                <a:lumOff val="60000"/>
                <a:alpha val="45000"/>
              </a:schemeClr>
            </a:outerShdw>
          </a:effectLst>
        </p:spPr>
        <p:style>
          <a:lnRef idx="1">
            <a:schemeClr val="accent1"/>
          </a:lnRef>
          <a:fillRef idx="3">
            <a:schemeClr val="accent1"/>
          </a:fillRef>
          <a:effectRef idx="2">
            <a:schemeClr val="accent1"/>
          </a:effectRef>
          <a:fontRef idx="minor">
            <a:schemeClr val="lt1"/>
          </a:fontRef>
        </p:style>
        <p:txBody>
          <a:bodyPr vert="wordArtVert" anchor="ctr"/>
          <a:lstStyle/>
          <a:p>
            <a:pPr algn="ctr">
              <a:defRPr/>
            </a:pPr>
            <a:endParaRPr lang="en-US">
              <a:solidFill>
                <a:prstClr val="white"/>
              </a:solidFill>
            </a:endParaRPr>
          </a:p>
        </p:txBody>
      </p:sp>
      <p:sp>
        <p:nvSpPr>
          <p:cNvPr id="18" name="Oval 17"/>
          <p:cNvSpPr/>
          <p:nvPr/>
        </p:nvSpPr>
        <p:spPr>
          <a:xfrm>
            <a:off x="838200" y="5148468"/>
            <a:ext cx="2057400" cy="990600"/>
          </a:xfrm>
          <a:prstGeom prst="ellipse">
            <a:avLst/>
          </a:prstGeom>
          <a:solidFill>
            <a:schemeClr val="accent1">
              <a:lumMod val="20000"/>
              <a:lumOff val="80000"/>
            </a:schemeClr>
          </a:solidFill>
          <a:effectLst>
            <a:outerShdw blurRad="38100" dist="30000" dir="5400000" rotWithShape="0">
              <a:schemeClr val="accent1">
                <a:lumMod val="40000"/>
                <a:lumOff val="60000"/>
                <a:alpha val="45000"/>
              </a:schemeClr>
            </a:outerShdw>
          </a:effectLst>
        </p:spPr>
        <p:style>
          <a:lnRef idx="1">
            <a:schemeClr val="accent1"/>
          </a:lnRef>
          <a:fillRef idx="3">
            <a:schemeClr val="accent1"/>
          </a:fillRef>
          <a:effectRef idx="2">
            <a:schemeClr val="accent1"/>
          </a:effectRef>
          <a:fontRef idx="minor">
            <a:schemeClr val="lt1"/>
          </a:fontRef>
        </p:style>
        <p:txBody>
          <a:bodyPr vert="wordArtVert" anchor="ctr"/>
          <a:lstStyle/>
          <a:p>
            <a:pPr algn="ctr">
              <a:defRPr/>
            </a:pPr>
            <a:endParaRPr lang="en-US">
              <a:solidFill>
                <a:prstClr val="white"/>
              </a:solidFill>
            </a:endParaRPr>
          </a:p>
        </p:txBody>
      </p:sp>
      <p:cxnSp>
        <p:nvCxnSpPr>
          <p:cNvPr id="27" name="Straight Arrow Connector 26"/>
          <p:cNvCxnSpPr/>
          <p:nvPr/>
        </p:nvCxnSpPr>
        <p:spPr>
          <a:xfrm rot="5400000">
            <a:off x="4534694" y="4957174"/>
            <a:ext cx="685800" cy="1588"/>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p:nvPr/>
        </p:nvCxnSpPr>
        <p:spPr>
          <a:xfrm rot="5400000">
            <a:off x="4533107" y="3154878"/>
            <a:ext cx="685800" cy="1587"/>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p:nvPr/>
        </p:nvCxnSpPr>
        <p:spPr>
          <a:xfrm>
            <a:off x="5715000" y="4310268"/>
            <a:ext cx="838200" cy="7620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41" name="Straight Arrow Connector 40"/>
          <p:cNvCxnSpPr/>
          <p:nvPr/>
        </p:nvCxnSpPr>
        <p:spPr>
          <a:xfrm rot="10800000">
            <a:off x="5867400" y="3775281"/>
            <a:ext cx="838200" cy="1587"/>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43" name="Straight Arrow Connector 42"/>
          <p:cNvCxnSpPr/>
          <p:nvPr/>
        </p:nvCxnSpPr>
        <p:spPr>
          <a:xfrm rot="10800000">
            <a:off x="2743200" y="3776868"/>
            <a:ext cx="838200" cy="1588"/>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44" name="Straight Arrow Connector 43"/>
          <p:cNvCxnSpPr/>
          <p:nvPr/>
        </p:nvCxnSpPr>
        <p:spPr>
          <a:xfrm>
            <a:off x="3124200" y="2786268"/>
            <a:ext cx="838200" cy="609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flipV="1">
            <a:off x="5562600" y="2786268"/>
            <a:ext cx="914400" cy="609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48" name="Straight Arrow Connector 47"/>
          <p:cNvCxnSpPr/>
          <p:nvPr/>
        </p:nvCxnSpPr>
        <p:spPr>
          <a:xfrm flipV="1">
            <a:off x="2895600" y="4386468"/>
            <a:ext cx="914400" cy="609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203796" name="TextBox 48"/>
          <p:cNvSpPr txBox="1">
            <a:spLocks noChangeArrowheads="1"/>
          </p:cNvSpPr>
          <p:nvPr/>
        </p:nvSpPr>
        <p:spPr bwMode="auto">
          <a:xfrm>
            <a:off x="1019175" y="1454424"/>
            <a:ext cx="1724025" cy="461963"/>
          </a:xfrm>
          <a:prstGeom prst="rect">
            <a:avLst/>
          </a:prstGeom>
          <a:noFill/>
          <a:ln w="9525">
            <a:noFill/>
            <a:miter lim="800000"/>
            <a:headEnd/>
            <a:tailEnd/>
          </a:ln>
        </p:spPr>
        <p:txBody>
          <a:bodyPr wrap="none">
            <a:prstTxWarp prst="textNoShape">
              <a:avLst/>
            </a:prstTxWarp>
            <a:spAutoFit/>
          </a:bodyPr>
          <a:lstStyle/>
          <a:p>
            <a:r>
              <a:rPr lang="en-US" sz="2400" dirty="0">
                <a:solidFill>
                  <a:prstClr val="black"/>
                </a:solidFill>
                <a:ea typeface="Cambria" pitchFamily="-1" charset="0"/>
                <a:cs typeface="Cambria" pitchFamily="-1" charset="0"/>
              </a:rPr>
              <a:t>determined</a:t>
            </a:r>
          </a:p>
        </p:txBody>
      </p:sp>
      <p:sp>
        <p:nvSpPr>
          <p:cNvPr id="203797" name="TextBox 49"/>
          <p:cNvSpPr txBox="1">
            <a:spLocks noChangeArrowheads="1"/>
          </p:cNvSpPr>
          <p:nvPr/>
        </p:nvSpPr>
        <p:spPr bwMode="auto">
          <a:xfrm>
            <a:off x="457200" y="2978424"/>
            <a:ext cx="1568450" cy="461963"/>
          </a:xfrm>
          <a:prstGeom prst="rect">
            <a:avLst/>
          </a:prstGeom>
          <a:noFill/>
          <a:ln w="9525">
            <a:noFill/>
            <a:miter lim="800000"/>
            <a:headEnd/>
            <a:tailEnd/>
          </a:ln>
        </p:spPr>
        <p:txBody>
          <a:bodyPr wrap="none">
            <a:prstTxWarp prst="textNoShape">
              <a:avLst/>
            </a:prstTxWarp>
            <a:spAutoFit/>
          </a:bodyPr>
          <a:lstStyle/>
          <a:p>
            <a:r>
              <a:rPr lang="en-US" sz="2400">
                <a:solidFill>
                  <a:prstClr val="black"/>
                </a:solidFill>
                <a:ea typeface="Cambria" pitchFamily="-1" charset="0"/>
                <a:cs typeface="Cambria" pitchFamily="-1" charset="0"/>
              </a:rPr>
              <a:t>perceptive</a:t>
            </a:r>
          </a:p>
        </p:txBody>
      </p:sp>
      <p:sp>
        <p:nvSpPr>
          <p:cNvPr id="203798" name="TextBox 50"/>
          <p:cNvSpPr txBox="1">
            <a:spLocks noChangeArrowheads="1"/>
          </p:cNvSpPr>
          <p:nvPr/>
        </p:nvSpPr>
        <p:spPr bwMode="auto">
          <a:xfrm>
            <a:off x="838200" y="4650062"/>
            <a:ext cx="1776413" cy="461962"/>
          </a:xfrm>
          <a:prstGeom prst="rect">
            <a:avLst/>
          </a:prstGeom>
          <a:noFill/>
          <a:ln w="9525">
            <a:noFill/>
            <a:miter lim="800000"/>
            <a:headEnd/>
            <a:tailEnd/>
          </a:ln>
        </p:spPr>
        <p:txBody>
          <a:bodyPr wrap="none">
            <a:prstTxWarp prst="textNoShape">
              <a:avLst/>
            </a:prstTxWarp>
            <a:spAutoFit/>
          </a:bodyPr>
          <a:lstStyle/>
          <a:p>
            <a:r>
              <a:rPr lang="en-US" sz="2400">
                <a:solidFill>
                  <a:prstClr val="black"/>
                </a:solidFill>
                <a:ea typeface="Cambria" pitchFamily="-1" charset="0"/>
                <a:cs typeface="Cambria" pitchFamily="-1" charset="0"/>
              </a:rPr>
              <a:t>considerate</a:t>
            </a:r>
          </a:p>
        </p:txBody>
      </p:sp>
      <p:sp>
        <p:nvSpPr>
          <p:cNvPr id="203799" name="TextBox 51"/>
          <p:cNvSpPr txBox="1">
            <a:spLocks noChangeArrowheads="1"/>
          </p:cNvSpPr>
          <p:nvPr/>
        </p:nvSpPr>
        <p:spPr bwMode="auto">
          <a:xfrm>
            <a:off x="4191000" y="6331224"/>
            <a:ext cx="1227138" cy="461963"/>
          </a:xfrm>
          <a:prstGeom prst="rect">
            <a:avLst/>
          </a:prstGeom>
          <a:noFill/>
          <a:ln w="9525">
            <a:noFill/>
            <a:miter lim="800000"/>
            <a:headEnd/>
            <a:tailEnd/>
          </a:ln>
        </p:spPr>
        <p:txBody>
          <a:bodyPr wrap="none">
            <a:prstTxWarp prst="textNoShape">
              <a:avLst/>
            </a:prstTxWarp>
            <a:spAutoFit/>
          </a:bodyPr>
          <a:lstStyle/>
          <a:p>
            <a:r>
              <a:rPr lang="en-US" sz="2400">
                <a:solidFill>
                  <a:prstClr val="black"/>
                </a:solidFill>
                <a:ea typeface="Cambria" pitchFamily="-1" charset="0"/>
                <a:cs typeface="Cambria" pitchFamily="-1" charset="0"/>
              </a:rPr>
              <a:t>realistic</a:t>
            </a:r>
          </a:p>
        </p:txBody>
      </p:sp>
      <p:sp>
        <p:nvSpPr>
          <p:cNvPr id="203800" name="TextBox 52"/>
          <p:cNvSpPr txBox="1">
            <a:spLocks noChangeArrowheads="1"/>
          </p:cNvSpPr>
          <p:nvPr/>
        </p:nvSpPr>
        <p:spPr bwMode="auto">
          <a:xfrm>
            <a:off x="7154863" y="4654824"/>
            <a:ext cx="1501775" cy="461963"/>
          </a:xfrm>
          <a:prstGeom prst="rect">
            <a:avLst/>
          </a:prstGeom>
          <a:noFill/>
          <a:ln w="9525">
            <a:noFill/>
            <a:miter lim="800000"/>
            <a:headEnd/>
            <a:tailEnd/>
          </a:ln>
        </p:spPr>
        <p:txBody>
          <a:bodyPr wrap="none">
            <a:prstTxWarp prst="textNoShape">
              <a:avLst/>
            </a:prstTxWarp>
            <a:spAutoFit/>
          </a:bodyPr>
          <a:lstStyle/>
          <a:p>
            <a:r>
              <a:rPr lang="en-US" sz="2400">
                <a:solidFill>
                  <a:prstClr val="black"/>
                </a:solidFill>
                <a:ea typeface="Cambria" pitchFamily="-1" charset="0"/>
                <a:cs typeface="Cambria" pitchFamily="-1" charset="0"/>
              </a:rPr>
              <a:t>tenacious</a:t>
            </a:r>
          </a:p>
        </p:txBody>
      </p:sp>
      <p:sp>
        <p:nvSpPr>
          <p:cNvPr id="203801" name="TextBox 55"/>
          <p:cNvSpPr txBox="1">
            <a:spLocks noChangeArrowheads="1"/>
          </p:cNvSpPr>
          <p:nvPr/>
        </p:nvSpPr>
        <p:spPr bwMode="auto">
          <a:xfrm>
            <a:off x="7459663" y="3049862"/>
            <a:ext cx="1004887" cy="461962"/>
          </a:xfrm>
          <a:prstGeom prst="rect">
            <a:avLst/>
          </a:prstGeom>
          <a:noFill/>
          <a:ln w="9525">
            <a:noFill/>
            <a:miter lim="800000"/>
            <a:headEnd/>
            <a:tailEnd/>
          </a:ln>
        </p:spPr>
        <p:txBody>
          <a:bodyPr wrap="none">
            <a:prstTxWarp prst="textNoShape">
              <a:avLst/>
            </a:prstTxWarp>
            <a:spAutoFit/>
          </a:bodyPr>
          <a:lstStyle/>
          <a:p>
            <a:r>
              <a:rPr lang="en-US" sz="2400">
                <a:solidFill>
                  <a:prstClr val="black"/>
                </a:solidFill>
                <a:ea typeface="Cambria" pitchFamily="-1" charset="0"/>
                <a:cs typeface="Cambria" pitchFamily="-1" charset="0"/>
              </a:rPr>
              <a:t>clever</a:t>
            </a:r>
          </a:p>
        </p:txBody>
      </p:sp>
      <p:sp>
        <p:nvSpPr>
          <p:cNvPr id="203802" name="TextBox 56"/>
          <p:cNvSpPr txBox="1">
            <a:spLocks noChangeArrowheads="1"/>
          </p:cNvSpPr>
          <p:nvPr/>
        </p:nvSpPr>
        <p:spPr bwMode="auto">
          <a:xfrm>
            <a:off x="6934200" y="1449662"/>
            <a:ext cx="1400175" cy="461962"/>
          </a:xfrm>
          <a:prstGeom prst="rect">
            <a:avLst/>
          </a:prstGeom>
          <a:noFill/>
          <a:ln w="9525">
            <a:noFill/>
            <a:miter lim="800000"/>
            <a:headEnd/>
            <a:tailEnd/>
          </a:ln>
        </p:spPr>
        <p:txBody>
          <a:bodyPr wrap="none">
            <a:prstTxWarp prst="textNoShape">
              <a:avLst/>
            </a:prstTxWarp>
            <a:spAutoFit/>
          </a:bodyPr>
          <a:lstStyle/>
          <a:p>
            <a:r>
              <a:rPr lang="en-US" sz="2400">
                <a:solidFill>
                  <a:prstClr val="black"/>
                </a:solidFill>
                <a:ea typeface="Cambria" pitchFamily="-1" charset="0"/>
                <a:cs typeface="Cambria" pitchFamily="-1" charset="0"/>
              </a:rPr>
              <a:t>inventive</a:t>
            </a:r>
          </a:p>
        </p:txBody>
      </p:sp>
      <p:sp>
        <p:nvSpPr>
          <p:cNvPr id="203803" name="TextBox 57"/>
          <p:cNvSpPr txBox="1">
            <a:spLocks noChangeArrowheads="1"/>
          </p:cNvSpPr>
          <p:nvPr/>
        </p:nvSpPr>
        <p:spPr bwMode="auto">
          <a:xfrm>
            <a:off x="4132262" y="1419085"/>
            <a:ext cx="1430338" cy="461963"/>
          </a:xfrm>
          <a:prstGeom prst="rect">
            <a:avLst/>
          </a:prstGeom>
          <a:noFill/>
          <a:ln w="9525">
            <a:noFill/>
            <a:miter lim="800000"/>
            <a:headEnd/>
            <a:tailEnd/>
          </a:ln>
        </p:spPr>
        <p:txBody>
          <a:bodyPr wrap="none">
            <a:prstTxWarp prst="textNoShape">
              <a:avLst/>
            </a:prstTxWarp>
            <a:spAutoFit/>
          </a:bodyPr>
          <a:lstStyle/>
          <a:p>
            <a:r>
              <a:rPr lang="en-US" sz="2400">
                <a:solidFill>
                  <a:prstClr val="black"/>
                </a:solidFill>
                <a:ea typeface="Cambria" pitchFamily="-1" charset="0"/>
                <a:cs typeface="Cambria" pitchFamily="-1" charset="0"/>
              </a:rPr>
              <a:t>insightful</a:t>
            </a:r>
          </a:p>
        </p:txBody>
      </p:sp>
      <p:sp>
        <p:nvSpPr>
          <p:cNvPr id="2" name="Slide Number Placeholder 1"/>
          <p:cNvSpPr>
            <a:spLocks noGrp="1"/>
          </p:cNvSpPr>
          <p:nvPr>
            <p:ph type="sldNum" sz="quarter" idx="12"/>
          </p:nvPr>
        </p:nvSpPr>
        <p:spPr/>
        <p:txBody>
          <a:bodyPr>
            <a:normAutofit fontScale="85000" lnSpcReduction="20000"/>
          </a:bodyPr>
          <a:lstStyle/>
          <a:p>
            <a:fld id="{74C2F60E-34D8-DD42-93FD-7BD7AE432328}" type="slidenum">
              <a:rPr lang="en-US"/>
              <a:pPr/>
              <a:t>53</a:t>
            </a:fld>
            <a:endParaRPr lang="en-US"/>
          </a:p>
        </p:txBody>
      </p:sp>
    </p:spTree>
    <p:extLst>
      <p:ext uri="{BB962C8B-B14F-4D97-AF65-F5344CB8AC3E}">
        <p14:creationId xmlns:p14="http://schemas.microsoft.com/office/powerpoint/2010/main" val="114389163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628650" y="365126"/>
            <a:ext cx="7865645" cy="982411"/>
          </a:xfrm>
          <a:solidFill>
            <a:schemeClr val="accent1"/>
          </a:solidFill>
        </p:spPr>
        <p:txBody>
          <a:bodyPr/>
          <a:lstStyle/>
          <a:p>
            <a:pPr algn="ctr" eaLnBrk="1" hangingPunct="1"/>
            <a:r>
              <a:rPr lang="en-US" altLang="x-none">
                <a:solidFill>
                  <a:schemeClr val="tx1"/>
                </a:solidFill>
              </a:rPr>
              <a:t>After Reading Strategies</a:t>
            </a:r>
          </a:p>
        </p:txBody>
      </p:sp>
      <p:pic>
        <p:nvPicPr>
          <p:cNvPr id="74755" name="Picture 3" descr="puzz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866" y="2408381"/>
            <a:ext cx="4547482"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523345" y="3398981"/>
            <a:ext cx="2604654" cy="1015663"/>
          </a:xfrm>
          <a:prstGeom prst="rect">
            <a:avLst/>
          </a:prstGeom>
          <a:noFill/>
        </p:spPr>
        <p:txBody>
          <a:bodyPr wrap="square" rtlCol="0">
            <a:spAutoFit/>
          </a:bodyPr>
          <a:lstStyle/>
          <a:p>
            <a:pPr marL="68580" lvl="1" indent="182563">
              <a:buFont typeface="Arial" pitchFamily="-112" charset="0"/>
              <a:buChar char="•"/>
            </a:pPr>
            <a:r>
              <a:rPr lang="en-US" sz="2000"/>
              <a:t>Clarify</a:t>
            </a:r>
          </a:p>
          <a:p>
            <a:pPr marL="68580" lvl="1" indent="182563">
              <a:buFont typeface="Arial" pitchFamily="-112" charset="0"/>
              <a:buChar char="•"/>
            </a:pPr>
            <a:r>
              <a:rPr lang="en-US" sz="2000"/>
              <a:t>Reinforce</a:t>
            </a:r>
          </a:p>
          <a:p>
            <a:pPr marL="68580" lvl="1" indent="182563">
              <a:buFont typeface="Arial" pitchFamily="-112" charset="0"/>
              <a:buChar char="•"/>
            </a:pPr>
            <a:r>
              <a:rPr lang="en-US" sz="2000"/>
              <a:t>Extend knowledge</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54</a:t>
            </a:fld>
            <a:endParaRPr lang="en-US" dirty="0"/>
          </a:p>
        </p:txBody>
      </p:sp>
    </p:spTree>
    <p:extLst>
      <p:ext uri="{BB962C8B-B14F-4D97-AF65-F5344CB8AC3E}">
        <p14:creationId xmlns:p14="http://schemas.microsoft.com/office/powerpoint/2010/main" val="464171890"/>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951345" y="2089728"/>
            <a:ext cx="4210627" cy="3007591"/>
          </a:xfrm>
          <a:prstGeom prst="rect">
            <a:avLst/>
          </a:prstGeom>
        </p:spPr>
      </p:pic>
      <p:sp>
        <p:nvSpPr>
          <p:cNvPr id="4" name="TextBox 3"/>
          <p:cNvSpPr txBox="1"/>
          <p:nvPr/>
        </p:nvSpPr>
        <p:spPr>
          <a:xfrm>
            <a:off x="1859972" y="497111"/>
            <a:ext cx="6603999" cy="1323439"/>
          </a:xfrm>
          <a:prstGeom prst="rect">
            <a:avLst/>
          </a:prstGeom>
          <a:noFill/>
        </p:spPr>
        <p:txBody>
          <a:bodyPr wrap="square" rtlCol="0">
            <a:spAutoFit/>
          </a:bodyPr>
          <a:lstStyle/>
          <a:p>
            <a:r>
              <a:rPr lang="en-US" sz="2000">
                <a:solidFill>
                  <a:schemeClr val="accent6"/>
                </a:solidFill>
              </a:rPr>
              <a:t>Timed writing: </a:t>
            </a:r>
            <a:r>
              <a:rPr lang="en-US" sz="2000"/>
              <a:t>Write to compare yourself to (character) in Charlotte’s Web. Consider (character trait - friendship, loyalty, determination). How are you similar to or different from (character)?</a:t>
            </a:r>
          </a:p>
        </p:txBody>
      </p:sp>
      <p:sp>
        <p:nvSpPr>
          <p:cNvPr id="5" name="TextBox 4"/>
          <p:cNvSpPr txBox="1"/>
          <p:nvPr/>
        </p:nvSpPr>
        <p:spPr>
          <a:xfrm>
            <a:off x="997525" y="650999"/>
            <a:ext cx="1043710" cy="1015663"/>
          </a:xfrm>
          <a:prstGeom prst="rect">
            <a:avLst/>
          </a:prstGeom>
          <a:noFill/>
        </p:spPr>
        <p:txBody>
          <a:bodyPr wrap="square" rtlCol="0" anchor="ctr">
            <a:spAutoFit/>
          </a:bodyPr>
          <a:lstStyle/>
          <a:p>
            <a:pPr algn="ctr"/>
            <a:r>
              <a:rPr lang="en-US" sz="6000">
                <a:solidFill>
                  <a:schemeClr val="accent6"/>
                </a:solidFill>
              </a:rPr>
              <a:t>1</a:t>
            </a:r>
          </a:p>
        </p:txBody>
      </p:sp>
      <p:grpSp>
        <p:nvGrpSpPr>
          <p:cNvPr id="12" name="Group 11"/>
          <p:cNvGrpSpPr/>
          <p:nvPr/>
        </p:nvGrpSpPr>
        <p:grpSpPr>
          <a:xfrm>
            <a:off x="5466770" y="1820550"/>
            <a:ext cx="3326248" cy="1200329"/>
            <a:chOff x="5466770" y="1820550"/>
            <a:chExt cx="3326248" cy="1200329"/>
          </a:xfrm>
        </p:grpSpPr>
        <p:sp>
          <p:nvSpPr>
            <p:cNvPr id="7" name="TextBox 6"/>
            <p:cNvSpPr txBox="1"/>
            <p:nvPr/>
          </p:nvSpPr>
          <p:spPr>
            <a:xfrm>
              <a:off x="6358080" y="1820550"/>
              <a:ext cx="2434938" cy="1200329"/>
            </a:xfrm>
            <a:prstGeom prst="rect">
              <a:avLst/>
            </a:prstGeom>
            <a:noFill/>
          </p:spPr>
          <p:txBody>
            <a:bodyPr wrap="square" rtlCol="0">
              <a:spAutoFit/>
            </a:bodyPr>
            <a:lstStyle/>
            <a:p>
              <a:r>
                <a:rPr lang="en-US">
                  <a:solidFill>
                    <a:schemeClr val="accent6"/>
                  </a:solidFill>
                </a:rPr>
                <a:t>Discuss:  </a:t>
              </a:r>
              <a:r>
                <a:rPr lang="en-US"/>
                <a:t>Share your thinking with others. Consider what they have said. </a:t>
              </a:r>
            </a:p>
          </p:txBody>
        </p:sp>
        <p:sp>
          <p:nvSpPr>
            <p:cNvPr id="8" name="TextBox 7"/>
            <p:cNvSpPr txBox="1"/>
            <p:nvPr/>
          </p:nvSpPr>
          <p:spPr>
            <a:xfrm>
              <a:off x="5466770" y="1912883"/>
              <a:ext cx="1043710" cy="1015663"/>
            </a:xfrm>
            <a:prstGeom prst="rect">
              <a:avLst/>
            </a:prstGeom>
            <a:noFill/>
          </p:spPr>
          <p:txBody>
            <a:bodyPr wrap="square" rtlCol="0" anchor="ctr">
              <a:spAutoFit/>
            </a:bodyPr>
            <a:lstStyle/>
            <a:p>
              <a:pPr algn="ctr"/>
              <a:r>
                <a:rPr lang="en-US" sz="6000">
                  <a:solidFill>
                    <a:schemeClr val="accent6"/>
                  </a:solidFill>
                </a:rPr>
                <a:t>2</a:t>
              </a:r>
            </a:p>
          </p:txBody>
        </p:sp>
      </p:grpSp>
      <p:grpSp>
        <p:nvGrpSpPr>
          <p:cNvPr id="14" name="Group 13"/>
          <p:cNvGrpSpPr/>
          <p:nvPr/>
        </p:nvGrpSpPr>
        <p:grpSpPr>
          <a:xfrm>
            <a:off x="5466770" y="4344318"/>
            <a:ext cx="3326248" cy="1477328"/>
            <a:chOff x="5466770" y="4344318"/>
            <a:chExt cx="3326248" cy="1477328"/>
          </a:xfrm>
        </p:grpSpPr>
        <p:sp>
          <p:nvSpPr>
            <p:cNvPr id="9" name="TextBox 8"/>
            <p:cNvSpPr txBox="1"/>
            <p:nvPr/>
          </p:nvSpPr>
          <p:spPr>
            <a:xfrm>
              <a:off x="6358080" y="4344318"/>
              <a:ext cx="2434938" cy="1477328"/>
            </a:xfrm>
            <a:prstGeom prst="rect">
              <a:avLst/>
            </a:prstGeom>
            <a:noFill/>
          </p:spPr>
          <p:txBody>
            <a:bodyPr wrap="square" rtlCol="0">
              <a:spAutoFit/>
            </a:bodyPr>
            <a:lstStyle/>
            <a:p>
              <a:r>
                <a:rPr lang="en-US">
                  <a:solidFill>
                    <a:schemeClr val="accent6"/>
                  </a:solidFill>
                </a:rPr>
                <a:t>Revise: </a:t>
              </a:r>
              <a:r>
                <a:rPr lang="en-US"/>
                <a:t>Rewrite your response taking into consideration ideas shared in your small group. </a:t>
              </a:r>
            </a:p>
          </p:txBody>
        </p:sp>
        <p:sp>
          <p:nvSpPr>
            <p:cNvPr id="10" name="TextBox 9"/>
            <p:cNvSpPr txBox="1"/>
            <p:nvPr/>
          </p:nvSpPr>
          <p:spPr>
            <a:xfrm>
              <a:off x="5466770" y="4575151"/>
              <a:ext cx="1043710" cy="1015663"/>
            </a:xfrm>
            <a:prstGeom prst="rect">
              <a:avLst/>
            </a:prstGeom>
            <a:noFill/>
          </p:spPr>
          <p:txBody>
            <a:bodyPr wrap="square" rtlCol="0" anchor="ctr">
              <a:spAutoFit/>
            </a:bodyPr>
            <a:lstStyle/>
            <a:p>
              <a:pPr algn="ctr"/>
              <a:r>
                <a:rPr lang="en-US" sz="6000">
                  <a:solidFill>
                    <a:schemeClr val="accent6"/>
                  </a:solidFill>
                </a:rPr>
                <a:t>4</a:t>
              </a:r>
            </a:p>
          </p:txBody>
        </p:sp>
      </p:grpSp>
      <p:grpSp>
        <p:nvGrpSpPr>
          <p:cNvPr id="13" name="Group 12"/>
          <p:cNvGrpSpPr/>
          <p:nvPr/>
        </p:nvGrpSpPr>
        <p:grpSpPr>
          <a:xfrm>
            <a:off x="5466770" y="3126094"/>
            <a:ext cx="3326248" cy="1015663"/>
            <a:chOff x="5466770" y="3126094"/>
            <a:chExt cx="3326248" cy="1015663"/>
          </a:xfrm>
        </p:grpSpPr>
        <p:sp>
          <p:nvSpPr>
            <p:cNvPr id="6" name="TextBox 5"/>
            <p:cNvSpPr txBox="1"/>
            <p:nvPr/>
          </p:nvSpPr>
          <p:spPr>
            <a:xfrm>
              <a:off x="5466770" y="3126094"/>
              <a:ext cx="1043710" cy="1015663"/>
            </a:xfrm>
            <a:prstGeom prst="rect">
              <a:avLst/>
            </a:prstGeom>
            <a:noFill/>
          </p:spPr>
          <p:txBody>
            <a:bodyPr wrap="square" rtlCol="0" anchor="ctr">
              <a:spAutoFit/>
            </a:bodyPr>
            <a:lstStyle/>
            <a:p>
              <a:pPr algn="ctr"/>
              <a:r>
                <a:rPr lang="en-US" sz="6000">
                  <a:solidFill>
                    <a:schemeClr val="accent6"/>
                  </a:solidFill>
                </a:rPr>
                <a:t>3</a:t>
              </a:r>
            </a:p>
          </p:txBody>
        </p:sp>
        <p:sp>
          <p:nvSpPr>
            <p:cNvPr id="11" name="TextBox 10"/>
            <p:cNvSpPr txBox="1"/>
            <p:nvPr/>
          </p:nvSpPr>
          <p:spPr>
            <a:xfrm>
              <a:off x="6358080" y="3310760"/>
              <a:ext cx="2434938" cy="646331"/>
            </a:xfrm>
            <a:prstGeom prst="rect">
              <a:avLst/>
            </a:prstGeom>
            <a:noFill/>
          </p:spPr>
          <p:txBody>
            <a:bodyPr wrap="square" rtlCol="0">
              <a:spAutoFit/>
            </a:bodyPr>
            <a:lstStyle/>
            <a:p>
              <a:r>
                <a:rPr lang="en-US">
                  <a:solidFill>
                    <a:schemeClr val="accent6"/>
                  </a:solidFill>
                </a:rPr>
                <a:t>Reread:  </a:t>
              </a:r>
              <a:r>
                <a:rPr lang="en-US"/>
                <a:t>Note additional thoughts</a:t>
              </a:r>
            </a:p>
          </p:txBody>
        </p:sp>
      </p:gr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15" name="Slide Number Placeholder 14"/>
          <p:cNvSpPr>
            <a:spLocks noGrp="1"/>
          </p:cNvSpPr>
          <p:nvPr>
            <p:ph type="sldNum" sz="quarter" idx="12"/>
          </p:nvPr>
        </p:nvSpPr>
        <p:spPr/>
        <p:txBody>
          <a:bodyPr/>
          <a:lstStyle/>
          <a:p>
            <a:fld id="{D57F1E4F-1CFF-5643-939E-02111984F565}" type="slidenum">
              <a:rPr lang="en-US" smtClean="0"/>
              <a:t>55</a:t>
            </a:fld>
            <a:endParaRPr lang="en-US" dirty="0"/>
          </a:p>
        </p:txBody>
      </p:sp>
    </p:spTree>
    <p:extLst>
      <p:ext uri="{BB962C8B-B14F-4D97-AF65-F5344CB8AC3E}">
        <p14:creationId xmlns:p14="http://schemas.microsoft.com/office/powerpoint/2010/main" val="658033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56</a:t>
            </a:fld>
            <a:endParaRPr lang="en-US" dirty="0"/>
          </a:p>
        </p:txBody>
      </p:sp>
      <p:pic>
        <p:nvPicPr>
          <p:cNvPr id="5" name="Picture 4" descr="Leon"/>
          <p:cNvPicPr>
            <a:picLocks noChangeAspect="1" noChangeArrowheads="1"/>
          </p:cNvPicPr>
          <p:nvPr/>
        </p:nvPicPr>
        <p:blipFill>
          <a:blip r:embed="rId2"/>
          <a:srcRect/>
          <a:stretch>
            <a:fillRect/>
          </a:stretch>
        </p:blipFill>
        <p:spPr bwMode="auto">
          <a:xfrm>
            <a:off x="228600" y="1733550"/>
            <a:ext cx="2651125" cy="3389313"/>
          </a:xfrm>
          <a:prstGeom prst="rect">
            <a:avLst/>
          </a:prstGeom>
          <a:noFill/>
          <a:ln w="9525">
            <a:noFill/>
            <a:miter lim="800000"/>
            <a:headEnd/>
            <a:tailEnd/>
          </a:ln>
        </p:spPr>
      </p:pic>
      <p:sp>
        <p:nvSpPr>
          <p:cNvPr id="6" name="Text Box 2"/>
          <p:cNvSpPr txBox="1">
            <a:spLocks noChangeArrowheads="1"/>
          </p:cNvSpPr>
          <p:nvPr/>
        </p:nvSpPr>
        <p:spPr bwMode="auto">
          <a:xfrm>
            <a:off x="2962850" y="178130"/>
            <a:ext cx="5931807" cy="6370975"/>
          </a:xfrm>
          <a:prstGeom prst="rect">
            <a:avLst/>
          </a:prstGeom>
          <a:noFill/>
          <a:ln w="9525">
            <a:noFill/>
            <a:miter lim="800000"/>
            <a:headEnd/>
            <a:tailEnd/>
          </a:ln>
        </p:spPr>
        <p:txBody>
          <a:bodyPr wrap="square">
            <a:prstTxWarp prst="textNoShape">
              <a:avLst/>
            </a:prstTxWarp>
            <a:spAutoFit/>
          </a:bodyPr>
          <a:lstStyle/>
          <a:p>
            <a:r>
              <a:rPr lang="en-US" sz="2400" dirty="0">
                <a:solidFill>
                  <a:schemeClr val="tx1">
                    <a:lumMod val="95000"/>
                  </a:schemeClr>
                </a:solidFill>
              </a:rPr>
              <a:t>Juan Ponce de Le</a:t>
            </a:r>
            <a:r>
              <a:rPr lang="en-US" altLang="ja-JP" sz="2400" dirty="0">
                <a:solidFill>
                  <a:schemeClr val="tx1">
                    <a:lumMod val="95000"/>
                  </a:schemeClr>
                </a:solidFill>
              </a:rPr>
              <a:t>ó</a:t>
            </a:r>
            <a:r>
              <a:rPr lang="en-US" sz="2400" dirty="0">
                <a:solidFill>
                  <a:schemeClr val="tx1">
                    <a:lumMod val="95000"/>
                  </a:schemeClr>
                </a:solidFill>
              </a:rPr>
              <a:t>n, the explorer, was born in Valencia, Spain, in 1460. As a teenager he joined Spanish forces that defeated the Moors. In 1493 he accompanied </a:t>
            </a:r>
            <a:r>
              <a:rPr lang="en-US" sz="2400" dirty="0" err="1">
                <a:solidFill>
                  <a:schemeClr val="tx1">
                    <a:lumMod val="95000"/>
                  </a:schemeClr>
                </a:solidFill>
              </a:rPr>
              <a:t>Crist</a:t>
            </a:r>
            <a:r>
              <a:rPr lang="en-US" altLang="ja-JP" sz="2400" dirty="0" err="1">
                <a:solidFill>
                  <a:schemeClr val="tx1">
                    <a:lumMod val="95000"/>
                  </a:schemeClr>
                </a:solidFill>
              </a:rPr>
              <a:t>ó</a:t>
            </a:r>
            <a:r>
              <a:rPr lang="en-US" sz="2400" dirty="0" err="1">
                <a:solidFill>
                  <a:schemeClr val="tx1">
                    <a:lumMod val="95000"/>
                  </a:schemeClr>
                </a:solidFill>
              </a:rPr>
              <a:t>foro</a:t>
            </a:r>
            <a:r>
              <a:rPr lang="en-US" sz="2400" dirty="0">
                <a:solidFill>
                  <a:schemeClr val="tx1">
                    <a:lumMod val="95000"/>
                  </a:schemeClr>
                </a:solidFill>
              </a:rPr>
              <a:t> Colombo in his second voyage to America. Later Ponce de Le</a:t>
            </a:r>
            <a:r>
              <a:rPr lang="en-US" altLang="ja-JP" sz="2400" dirty="0">
                <a:solidFill>
                  <a:schemeClr val="tx1">
                    <a:lumMod val="95000"/>
                  </a:schemeClr>
                </a:solidFill>
              </a:rPr>
              <a:t>ón</a:t>
            </a:r>
            <a:r>
              <a:rPr lang="en-US" sz="2400" dirty="0">
                <a:solidFill>
                  <a:schemeClr val="tx1">
                    <a:lumMod val="95000"/>
                  </a:schemeClr>
                </a:solidFill>
              </a:rPr>
              <a:t> was granted a commission to explore </a:t>
            </a:r>
            <a:r>
              <a:rPr lang="en-US" sz="2400" dirty="0" err="1">
                <a:solidFill>
                  <a:schemeClr val="tx1">
                    <a:lumMod val="95000"/>
                  </a:schemeClr>
                </a:solidFill>
              </a:rPr>
              <a:t>Borinquen</a:t>
            </a:r>
            <a:r>
              <a:rPr lang="en-US" sz="2400" dirty="0">
                <a:solidFill>
                  <a:schemeClr val="tx1">
                    <a:lumMod val="95000"/>
                  </a:schemeClr>
                </a:solidFill>
              </a:rPr>
              <a:t>. He then set out to colonize the island of San Juan Bautista and build the first settlement called </a:t>
            </a:r>
            <a:r>
              <a:rPr lang="en-US" sz="2400" dirty="0" err="1">
                <a:solidFill>
                  <a:schemeClr val="tx1">
                    <a:lumMod val="95000"/>
                  </a:schemeClr>
                </a:solidFill>
              </a:rPr>
              <a:t>Caparra</a:t>
            </a:r>
            <a:r>
              <a:rPr lang="en-US" sz="2400" dirty="0">
                <a:solidFill>
                  <a:schemeClr val="tx1">
                    <a:lumMod val="95000"/>
                  </a:schemeClr>
                </a:solidFill>
              </a:rPr>
              <a:t>. He served as first governor from 1509-12. During his term as governor the island's name was changed from San Juan Bautista to Puerto Rico. Ponce de Le</a:t>
            </a:r>
            <a:r>
              <a:rPr lang="en-US" altLang="ja-JP" sz="2400" dirty="0">
                <a:solidFill>
                  <a:schemeClr val="tx1">
                    <a:lumMod val="95000"/>
                  </a:schemeClr>
                </a:solidFill>
              </a:rPr>
              <a:t>ó</a:t>
            </a:r>
            <a:r>
              <a:rPr lang="en-US" sz="2400" dirty="0">
                <a:solidFill>
                  <a:schemeClr val="tx1">
                    <a:lumMod val="95000"/>
                  </a:schemeClr>
                </a:solidFill>
              </a:rPr>
              <a:t>n went on to achieve other accomplishments. His tomb is found at the San Juan Cathedral in Old San Juan. His family estate is the Casa Blanca, another popular tourist site.</a:t>
            </a:r>
          </a:p>
        </p:txBody>
      </p:sp>
      <p:sp>
        <p:nvSpPr>
          <p:cNvPr id="7" name="Text Box 3"/>
          <p:cNvSpPr txBox="1">
            <a:spLocks noChangeArrowheads="1"/>
          </p:cNvSpPr>
          <p:nvPr/>
        </p:nvSpPr>
        <p:spPr bwMode="auto">
          <a:xfrm>
            <a:off x="5362575" y="6542088"/>
            <a:ext cx="3464025" cy="307777"/>
          </a:xfrm>
          <a:prstGeom prst="rect">
            <a:avLst/>
          </a:prstGeom>
          <a:noFill/>
          <a:ln w="9525">
            <a:noFill/>
            <a:miter lim="800000"/>
            <a:headEnd/>
            <a:tailEnd/>
          </a:ln>
        </p:spPr>
        <p:txBody>
          <a:bodyPr wrap="none">
            <a:prstTxWarp prst="textNoShape">
              <a:avLst/>
            </a:prstTxWarp>
            <a:spAutoFit/>
          </a:bodyPr>
          <a:lstStyle/>
          <a:p>
            <a:r>
              <a:rPr lang="en-US" sz="1400">
                <a:solidFill>
                  <a:schemeClr val="accent4">
                    <a:lumMod val="20000"/>
                    <a:lumOff val="80000"/>
                  </a:schemeClr>
                </a:solidFill>
              </a:rPr>
              <a:t>http://</a:t>
            </a:r>
            <a:r>
              <a:rPr lang="en-US" sz="1400" dirty="0" err="1">
                <a:solidFill>
                  <a:schemeClr val="accent4">
                    <a:lumMod val="20000"/>
                    <a:lumOff val="80000"/>
                  </a:schemeClr>
                </a:solidFill>
              </a:rPr>
              <a:t>www.elboricua.com</a:t>
            </a:r>
            <a:r>
              <a:rPr lang="en-US" sz="1400" dirty="0">
                <a:solidFill>
                  <a:schemeClr val="accent4">
                    <a:lumMod val="20000"/>
                    <a:lumOff val="80000"/>
                  </a:schemeClr>
                </a:solidFill>
              </a:rPr>
              <a:t>/</a:t>
            </a:r>
            <a:r>
              <a:rPr lang="en-US" sz="1400" dirty="0" err="1">
                <a:solidFill>
                  <a:schemeClr val="accent4">
                    <a:lumMod val="20000"/>
                    <a:lumOff val="80000"/>
                  </a:schemeClr>
                </a:solidFill>
              </a:rPr>
              <a:t>BoricuaKids.html</a:t>
            </a:r>
            <a:endParaRPr lang="en-US" dirty="0">
              <a:solidFill>
                <a:schemeClr val="accent4">
                  <a:lumMod val="20000"/>
                  <a:lumOff val="80000"/>
                </a:schemeClr>
              </a:solidFill>
            </a:endParaRPr>
          </a:p>
        </p:txBody>
      </p:sp>
    </p:spTree>
    <p:extLst>
      <p:ext uri="{BB962C8B-B14F-4D97-AF65-F5344CB8AC3E}">
        <p14:creationId xmlns:p14="http://schemas.microsoft.com/office/powerpoint/2010/main" val="192256954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2849712" y="2637852"/>
            <a:ext cx="1044068" cy="584775"/>
          </a:xfrm>
          <a:prstGeom prst="rect">
            <a:avLst/>
          </a:prstGeom>
          <a:noFill/>
          <a:ln w="9525">
            <a:noFill/>
            <a:miter lim="800000"/>
            <a:headEnd/>
            <a:tailEnd/>
          </a:ln>
        </p:spPr>
        <p:txBody>
          <a:bodyPr wrap="none">
            <a:prstTxWarp prst="textNoShape">
              <a:avLst/>
            </a:prstTxWarp>
            <a:spAutoFit/>
          </a:bodyPr>
          <a:lstStyle/>
          <a:p>
            <a:r>
              <a:rPr lang="en-US" sz="3200">
                <a:solidFill>
                  <a:schemeClr val="tx1">
                    <a:lumMod val="95000"/>
                  </a:schemeClr>
                </a:solidFill>
              </a:rPr>
              <a:t>Read</a:t>
            </a:r>
          </a:p>
        </p:txBody>
      </p:sp>
      <p:sp>
        <p:nvSpPr>
          <p:cNvPr id="139267" name="Text Box 3"/>
          <p:cNvSpPr txBox="1">
            <a:spLocks noChangeArrowheads="1"/>
          </p:cNvSpPr>
          <p:nvPr/>
        </p:nvSpPr>
        <p:spPr bwMode="auto">
          <a:xfrm>
            <a:off x="2849712" y="4902421"/>
            <a:ext cx="1176925" cy="584775"/>
          </a:xfrm>
          <a:prstGeom prst="rect">
            <a:avLst/>
          </a:prstGeom>
          <a:noFill/>
          <a:ln w="9525">
            <a:noFill/>
            <a:miter lim="800000"/>
            <a:headEnd/>
            <a:tailEnd/>
          </a:ln>
        </p:spPr>
        <p:txBody>
          <a:bodyPr wrap="none">
            <a:prstTxWarp prst="textNoShape">
              <a:avLst/>
            </a:prstTxWarp>
            <a:spAutoFit/>
          </a:bodyPr>
          <a:lstStyle/>
          <a:p>
            <a:r>
              <a:rPr lang="en-US" sz="3200">
                <a:solidFill>
                  <a:schemeClr val="tx1">
                    <a:lumMod val="95000"/>
                  </a:schemeClr>
                </a:solidFill>
              </a:rPr>
              <a:t>Cover</a:t>
            </a:r>
          </a:p>
        </p:txBody>
      </p:sp>
      <p:sp>
        <p:nvSpPr>
          <p:cNvPr id="139268" name="Text Box 4"/>
          <p:cNvSpPr txBox="1">
            <a:spLocks noChangeArrowheads="1"/>
          </p:cNvSpPr>
          <p:nvPr/>
        </p:nvSpPr>
        <p:spPr bwMode="auto">
          <a:xfrm>
            <a:off x="6462713" y="2637852"/>
            <a:ext cx="2068387" cy="584775"/>
          </a:xfrm>
          <a:prstGeom prst="rect">
            <a:avLst/>
          </a:prstGeom>
          <a:noFill/>
          <a:ln w="9525">
            <a:noFill/>
            <a:miter lim="800000"/>
            <a:headEnd/>
            <a:tailEnd/>
          </a:ln>
        </p:spPr>
        <p:txBody>
          <a:bodyPr wrap="none">
            <a:prstTxWarp prst="textNoShape">
              <a:avLst/>
            </a:prstTxWarp>
            <a:spAutoFit/>
          </a:bodyPr>
          <a:lstStyle/>
          <a:p>
            <a:r>
              <a:rPr lang="en-US" sz="3200">
                <a:solidFill>
                  <a:schemeClr val="tx1">
                    <a:lumMod val="95000"/>
                  </a:schemeClr>
                </a:solidFill>
              </a:rPr>
              <a:t>Remember</a:t>
            </a:r>
          </a:p>
        </p:txBody>
      </p:sp>
      <p:sp>
        <p:nvSpPr>
          <p:cNvPr id="139269" name="Text Box 5"/>
          <p:cNvSpPr txBox="1">
            <a:spLocks noChangeArrowheads="1"/>
          </p:cNvSpPr>
          <p:nvPr/>
        </p:nvSpPr>
        <p:spPr bwMode="auto">
          <a:xfrm>
            <a:off x="6462713" y="4902421"/>
            <a:ext cx="1159485" cy="584775"/>
          </a:xfrm>
          <a:prstGeom prst="rect">
            <a:avLst/>
          </a:prstGeom>
          <a:noFill/>
          <a:ln w="9525">
            <a:noFill/>
            <a:miter lim="800000"/>
            <a:headEnd/>
            <a:tailEnd/>
          </a:ln>
        </p:spPr>
        <p:txBody>
          <a:bodyPr wrap="none">
            <a:prstTxWarp prst="textNoShape">
              <a:avLst/>
            </a:prstTxWarp>
            <a:spAutoFit/>
          </a:bodyPr>
          <a:lstStyle/>
          <a:p>
            <a:r>
              <a:rPr lang="en-US" sz="3200">
                <a:solidFill>
                  <a:schemeClr val="tx1">
                    <a:lumMod val="95000"/>
                  </a:schemeClr>
                </a:solidFill>
              </a:rPr>
              <a:t>Retell</a:t>
            </a:r>
          </a:p>
        </p:txBody>
      </p:sp>
      <p:pic>
        <p:nvPicPr>
          <p:cNvPr id="139270" name="Picture 6" descr="lightbulb"/>
          <p:cNvPicPr>
            <a:picLocks noChangeAspect="1" noChangeArrowheads="1"/>
          </p:cNvPicPr>
          <p:nvPr/>
        </p:nvPicPr>
        <p:blipFill>
          <a:blip r:embed="rId3"/>
          <a:srcRect/>
          <a:stretch>
            <a:fillRect/>
          </a:stretch>
        </p:blipFill>
        <p:spPr bwMode="auto">
          <a:xfrm>
            <a:off x="5005388" y="2331752"/>
            <a:ext cx="1312862" cy="1196975"/>
          </a:xfrm>
          <a:prstGeom prst="rect">
            <a:avLst/>
          </a:prstGeom>
          <a:noFill/>
          <a:ln w="9525">
            <a:noFill/>
            <a:miter lim="800000"/>
            <a:headEnd/>
            <a:tailEnd/>
          </a:ln>
        </p:spPr>
      </p:pic>
      <p:pic>
        <p:nvPicPr>
          <p:cNvPr id="139271" name="Picture 7" descr="pair reading"/>
          <p:cNvPicPr>
            <a:picLocks noChangeAspect="1" noChangeArrowheads="1"/>
          </p:cNvPicPr>
          <p:nvPr/>
        </p:nvPicPr>
        <p:blipFill>
          <a:blip r:embed="rId4"/>
          <a:srcRect/>
          <a:stretch>
            <a:fillRect/>
          </a:stretch>
        </p:blipFill>
        <p:spPr bwMode="auto">
          <a:xfrm>
            <a:off x="995512" y="2312702"/>
            <a:ext cx="1800225" cy="1235075"/>
          </a:xfrm>
          <a:prstGeom prst="rect">
            <a:avLst/>
          </a:prstGeom>
          <a:noFill/>
          <a:ln w="9525">
            <a:noFill/>
            <a:miter lim="800000"/>
            <a:headEnd/>
            <a:tailEnd/>
          </a:ln>
        </p:spPr>
      </p:pic>
      <p:pic>
        <p:nvPicPr>
          <p:cNvPr id="139272" name="Picture 8" descr="hands-up-color"/>
          <p:cNvPicPr>
            <a:picLocks noChangeAspect="1" noChangeArrowheads="1"/>
          </p:cNvPicPr>
          <p:nvPr/>
        </p:nvPicPr>
        <p:blipFill>
          <a:blip r:embed="rId5"/>
          <a:srcRect/>
          <a:stretch>
            <a:fillRect/>
          </a:stretch>
        </p:blipFill>
        <p:spPr bwMode="auto">
          <a:xfrm>
            <a:off x="5095875" y="4577271"/>
            <a:ext cx="1131888" cy="1235075"/>
          </a:xfrm>
          <a:prstGeom prst="rect">
            <a:avLst/>
          </a:prstGeom>
          <a:noFill/>
          <a:ln w="9525">
            <a:noFill/>
            <a:miter lim="800000"/>
            <a:headEnd/>
            <a:tailEnd/>
          </a:ln>
        </p:spPr>
      </p:pic>
      <p:pic>
        <p:nvPicPr>
          <p:cNvPr id="139273" name="Picture 9" descr="reading_lap"/>
          <p:cNvPicPr>
            <a:picLocks noChangeAspect="1" noChangeArrowheads="1"/>
          </p:cNvPicPr>
          <p:nvPr/>
        </p:nvPicPr>
        <p:blipFill>
          <a:blip r:embed="rId6"/>
          <a:srcRect/>
          <a:stretch>
            <a:fillRect/>
          </a:stretch>
        </p:blipFill>
        <p:spPr bwMode="auto">
          <a:xfrm>
            <a:off x="1305075" y="4485989"/>
            <a:ext cx="1181100" cy="1417638"/>
          </a:xfrm>
          <a:prstGeom prst="rect">
            <a:avLst/>
          </a:prstGeom>
          <a:noFill/>
          <a:ln w="9525">
            <a:noFill/>
            <a:miter lim="800000"/>
            <a:headEnd/>
            <a:tailEnd/>
          </a:ln>
        </p:spPr>
      </p:pic>
      <p:sp>
        <p:nvSpPr>
          <p:cNvPr id="139274" name="TextBox 12"/>
          <p:cNvSpPr txBox="1">
            <a:spLocks noChangeArrowheads="1"/>
          </p:cNvSpPr>
          <p:nvPr/>
        </p:nvSpPr>
        <p:spPr bwMode="auto">
          <a:xfrm>
            <a:off x="604987" y="2699407"/>
            <a:ext cx="322524" cy="461665"/>
          </a:xfrm>
          <a:prstGeom prst="rect">
            <a:avLst/>
          </a:prstGeom>
          <a:noFill/>
          <a:ln w="9525">
            <a:noFill/>
            <a:miter lim="800000"/>
            <a:headEnd/>
            <a:tailEnd/>
          </a:ln>
        </p:spPr>
        <p:txBody>
          <a:bodyPr wrap="none">
            <a:prstTxWarp prst="textNoShape">
              <a:avLst/>
            </a:prstTxWarp>
            <a:spAutoFit/>
          </a:bodyPr>
          <a:lstStyle/>
          <a:p>
            <a:r>
              <a:rPr lang="en-US" sz="2400">
                <a:solidFill>
                  <a:schemeClr val="accent4">
                    <a:lumMod val="20000"/>
                    <a:lumOff val="80000"/>
                  </a:schemeClr>
                </a:solidFill>
              </a:rPr>
              <a:t>1</a:t>
            </a:r>
          </a:p>
        </p:txBody>
      </p:sp>
      <p:sp>
        <p:nvSpPr>
          <p:cNvPr id="139275" name="TextBox 13"/>
          <p:cNvSpPr txBox="1">
            <a:spLocks noChangeArrowheads="1"/>
          </p:cNvSpPr>
          <p:nvPr/>
        </p:nvSpPr>
        <p:spPr bwMode="auto">
          <a:xfrm>
            <a:off x="604987" y="4963827"/>
            <a:ext cx="341313" cy="461962"/>
          </a:xfrm>
          <a:prstGeom prst="rect">
            <a:avLst/>
          </a:prstGeom>
          <a:noFill/>
          <a:ln w="9525">
            <a:noFill/>
            <a:miter lim="800000"/>
            <a:headEnd/>
            <a:tailEnd/>
          </a:ln>
        </p:spPr>
        <p:txBody>
          <a:bodyPr wrap="none">
            <a:prstTxWarp prst="textNoShape">
              <a:avLst/>
            </a:prstTxWarp>
            <a:spAutoFit/>
          </a:bodyPr>
          <a:lstStyle/>
          <a:p>
            <a:r>
              <a:rPr lang="en-US" sz="2400">
                <a:solidFill>
                  <a:schemeClr val="accent4">
                    <a:lumMod val="20000"/>
                    <a:lumOff val="80000"/>
                  </a:schemeClr>
                </a:solidFill>
              </a:rPr>
              <a:t>2</a:t>
            </a:r>
          </a:p>
        </p:txBody>
      </p:sp>
      <p:sp>
        <p:nvSpPr>
          <p:cNvPr id="139276" name="TextBox 14"/>
          <p:cNvSpPr txBox="1">
            <a:spLocks noChangeArrowheads="1"/>
          </p:cNvSpPr>
          <p:nvPr/>
        </p:nvSpPr>
        <p:spPr bwMode="auto">
          <a:xfrm>
            <a:off x="4572000" y="2699407"/>
            <a:ext cx="324128" cy="461665"/>
          </a:xfrm>
          <a:prstGeom prst="rect">
            <a:avLst/>
          </a:prstGeom>
          <a:noFill/>
          <a:ln w="9525">
            <a:noFill/>
            <a:miter lim="800000"/>
            <a:headEnd/>
            <a:tailEnd/>
          </a:ln>
        </p:spPr>
        <p:txBody>
          <a:bodyPr wrap="none">
            <a:prstTxWarp prst="textNoShape">
              <a:avLst/>
            </a:prstTxWarp>
            <a:spAutoFit/>
          </a:bodyPr>
          <a:lstStyle/>
          <a:p>
            <a:r>
              <a:rPr lang="en-US" sz="2400">
                <a:solidFill>
                  <a:schemeClr val="accent4">
                    <a:lumMod val="20000"/>
                    <a:lumOff val="80000"/>
                  </a:schemeClr>
                </a:solidFill>
              </a:rPr>
              <a:t>3</a:t>
            </a:r>
          </a:p>
        </p:txBody>
      </p:sp>
      <p:sp>
        <p:nvSpPr>
          <p:cNvPr id="139277" name="TextBox 15"/>
          <p:cNvSpPr txBox="1">
            <a:spLocks noChangeArrowheads="1"/>
          </p:cNvSpPr>
          <p:nvPr/>
        </p:nvSpPr>
        <p:spPr bwMode="auto">
          <a:xfrm>
            <a:off x="4572000" y="4963827"/>
            <a:ext cx="341313" cy="461962"/>
          </a:xfrm>
          <a:prstGeom prst="rect">
            <a:avLst/>
          </a:prstGeom>
          <a:noFill/>
          <a:ln w="9525">
            <a:noFill/>
            <a:miter lim="800000"/>
            <a:headEnd/>
            <a:tailEnd/>
          </a:ln>
        </p:spPr>
        <p:txBody>
          <a:bodyPr wrap="none">
            <a:prstTxWarp prst="textNoShape">
              <a:avLst/>
            </a:prstTxWarp>
            <a:spAutoFit/>
          </a:bodyPr>
          <a:lstStyle/>
          <a:p>
            <a:r>
              <a:rPr lang="en-US" sz="2400">
                <a:solidFill>
                  <a:schemeClr val="accent4">
                    <a:lumMod val="20000"/>
                    <a:lumOff val="80000"/>
                  </a:schemeClr>
                </a:solidFill>
              </a:rPr>
              <a:t>4</a:t>
            </a:r>
          </a:p>
        </p:txBody>
      </p:sp>
      <p:sp>
        <p:nvSpPr>
          <p:cNvPr id="2" name="Title 1"/>
          <p:cNvSpPr>
            <a:spLocks noGrp="1"/>
          </p:cNvSpPr>
          <p:nvPr>
            <p:ph type="title"/>
          </p:nvPr>
        </p:nvSpPr>
        <p:spPr/>
        <p:txBody>
          <a:bodyPr/>
          <a:lstStyle/>
          <a:p>
            <a:pPr algn="ctr"/>
            <a:r>
              <a:rPr lang="en-US">
                <a:solidFill>
                  <a:schemeClr val="tx1"/>
                </a:solidFill>
              </a:rPr>
              <a:t>Read-Cover-Remember-Retell</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57</a:t>
            </a:fld>
            <a:endParaRPr lang="en-US" dirty="0"/>
          </a:p>
        </p:txBody>
      </p:sp>
    </p:spTree>
    <p:extLst>
      <p:ext uri="{BB962C8B-B14F-4D97-AF65-F5344CB8AC3E}">
        <p14:creationId xmlns:p14="http://schemas.microsoft.com/office/powerpoint/2010/main" val="1910200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92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926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926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92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P spid="139267" grpId="0"/>
      <p:bldP spid="139268" grpId="0"/>
      <p:bldP spid="13926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58</a:t>
            </a:fld>
            <a:endParaRPr lang="en-US" dirty="0"/>
          </a:p>
        </p:txBody>
      </p:sp>
      <p:pic>
        <p:nvPicPr>
          <p:cNvPr id="5" name="Picture 4" descr="Leon"/>
          <p:cNvPicPr>
            <a:picLocks noChangeAspect="1" noChangeArrowheads="1"/>
          </p:cNvPicPr>
          <p:nvPr/>
        </p:nvPicPr>
        <p:blipFill>
          <a:blip r:embed="rId2"/>
          <a:srcRect/>
          <a:stretch>
            <a:fillRect/>
          </a:stretch>
        </p:blipFill>
        <p:spPr bwMode="auto">
          <a:xfrm>
            <a:off x="228600" y="1733550"/>
            <a:ext cx="2651125" cy="3389313"/>
          </a:xfrm>
          <a:prstGeom prst="rect">
            <a:avLst/>
          </a:prstGeom>
          <a:noFill/>
          <a:ln w="9525">
            <a:noFill/>
            <a:miter lim="800000"/>
            <a:headEnd/>
            <a:tailEnd/>
          </a:ln>
        </p:spPr>
      </p:pic>
      <p:sp>
        <p:nvSpPr>
          <p:cNvPr id="6" name="Text Box 2"/>
          <p:cNvSpPr txBox="1">
            <a:spLocks noChangeArrowheads="1"/>
          </p:cNvSpPr>
          <p:nvPr/>
        </p:nvSpPr>
        <p:spPr bwMode="auto">
          <a:xfrm>
            <a:off x="2962850" y="178130"/>
            <a:ext cx="5931807" cy="6370975"/>
          </a:xfrm>
          <a:prstGeom prst="rect">
            <a:avLst/>
          </a:prstGeom>
          <a:noFill/>
          <a:ln w="9525">
            <a:noFill/>
            <a:miter lim="800000"/>
            <a:headEnd/>
            <a:tailEnd/>
          </a:ln>
        </p:spPr>
        <p:txBody>
          <a:bodyPr wrap="square">
            <a:prstTxWarp prst="textNoShape">
              <a:avLst/>
            </a:prstTxWarp>
            <a:spAutoFit/>
          </a:bodyPr>
          <a:lstStyle/>
          <a:p>
            <a:r>
              <a:rPr lang="en-US" sz="2400" dirty="0">
                <a:solidFill>
                  <a:schemeClr val="tx1">
                    <a:lumMod val="95000"/>
                  </a:schemeClr>
                </a:solidFill>
              </a:rPr>
              <a:t>Juan Ponce de Le</a:t>
            </a:r>
            <a:r>
              <a:rPr lang="en-US" altLang="ja-JP" sz="2400" dirty="0">
                <a:solidFill>
                  <a:schemeClr val="tx1">
                    <a:lumMod val="95000"/>
                  </a:schemeClr>
                </a:solidFill>
              </a:rPr>
              <a:t>ó</a:t>
            </a:r>
            <a:r>
              <a:rPr lang="en-US" sz="2400" dirty="0">
                <a:solidFill>
                  <a:schemeClr val="tx1">
                    <a:lumMod val="95000"/>
                  </a:schemeClr>
                </a:solidFill>
              </a:rPr>
              <a:t>n, the explorer, was born in Valencia, Spain, in 1460. As a teenager he joined Spanish forces that defeated the Moors. In 1493 he accompanied </a:t>
            </a:r>
            <a:r>
              <a:rPr lang="en-US" sz="2400" dirty="0" err="1">
                <a:solidFill>
                  <a:schemeClr val="tx1">
                    <a:lumMod val="95000"/>
                  </a:schemeClr>
                </a:solidFill>
              </a:rPr>
              <a:t>Crist</a:t>
            </a:r>
            <a:r>
              <a:rPr lang="en-US" altLang="ja-JP" sz="2400" dirty="0" err="1">
                <a:solidFill>
                  <a:schemeClr val="tx1">
                    <a:lumMod val="95000"/>
                  </a:schemeClr>
                </a:solidFill>
              </a:rPr>
              <a:t>ó</a:t>
            </a:r>
            <a:r>
              <a:rPr lang="en-US" sz="2400" dirty="0" err="1">
                <a:solidFill>
                  <a:schemeClr val="tx1">
                    <a:lumMod val="95000"/>
                  </a:schemeClr>
                </a:solidFill>
              </a:rPr>
              <a:t>foro</a:t>
            </a:r>
            <a:r>
              <a:rPr lang="en-US" sz="2400" dirty="0">
                <a:solidFill>
                  <a:schemeClr val="tx1">
                    <a:lumMod val="95000"/>
                  </a:schemeClr>
                </a:solidFill>
              </a:rPr>
              <a:t> Colombo in his second voyage to America. Later Ponce de Le</a:t>
            </a:r>
            <a:r>
              <a:rPr lang="en-US" altLang="ja-JP" sz="2400" dirty="0">
                <a:solidFill>
                  <a:schemeClr val="tx1">
                    <a:lumMod val="95000"/>
                  </a:schemeClr>
                </a:solidFill>
              </a:rPr>
              <a:t>ón</a:t>
            </a:r>
            <a:r>
              <a:rPr lang="en-US" sz="2400" dirty="0">
                <a:solidFill>
                  <a:schemeClr val="tx1">
                    <a:lumMod val="95000"/>
                  </a:schemeClr>
                </a:solidFill>
              </a:rPr>
              <a:t> was granted a commission to explore </a:t>
            </a:r>
            <a:r>
              <a:rPr lang="en-US" sz="2400" dirty="0" err="1">
                <a:solidFill>
                  <a:schemeClr val="tx1">
                    <a:lumMod val="95000"/>
                  </a:schemeClr>
                </a:solidFill>
              </a:rPr>
              <a:t>Borinquen</a:t>
            </a:r>
            <a:r>
              <a:rPr lang="en-US" sz="2400" dirty="0">
                <a:solidFill>
                  <a:schemeClr val="tx1">
                    <a:lumMod val="95000"/>
                  </a:schemeClr>
                </a:solidFill>
              </a:rPr>
              <a:t>. He then set out to colonize the island of San Juan Bautista and build the first settlement called </a:t>
            </a:r>
            <a:r>
              <a:rPr lang="en-US" sz="2400" dirty="0" err="1">
                <a:solidFill>
                  <a:schemeClr val="tx1">
                    <a:lumMod val="95000"/>
                  </a:schemeClr>
                </a:solidFill>
              </a:rPr>
              <a:t>Caparra</a:t>
            </a:r>
            <a:r>
              <a:rPr lang="en-US" sz="2400" dirty="0">
                <a:solidFill>
                  <a:schemeClr val="tx1">
                    <a:lumMod val="95000"/>
                  </a:schemeClr>
                </a:solidFill>
              </a:rPr>
              <a:t>. He served as first governor from 1509-12. During his term as governor the island's name was changed from San Juan Bautista to Puerto Rico. Ponce de Le</a:t>
            </a:r>
            <a:r>
              <a:rPr lang="en-US" altLang="ja-JP" sz="2400" dirty="0">
                <a:solidFill>
                  <a:schemeClr val="tx1">
                    <a:lumMod val="95000"/>
                  </a:schemeClr>
                </a:solidFill>
              </a:rPr>
              <a:t>ó</a:t>
            </a:r>
            <a:r>
              <a:rPr lang="en-US" sz="2400" dirty="0">
                <a:solidFill>
                  <a:schemeClr val="tx1">
                    <a:lumMod val="95000"/>
                  </a:schemeClr>
                </a:solidFill>
              </a:rPr>
              <a:t>n went on to achieve other accomplishments. His tomb is found at the San Juan Cathedral in Old San Juan. His family estate is the Casa Blanca, another popular tourist site.</a:t>
            </a:r>
          </a:p>
        </p:txBody>
      </p:sp>
      <p:sp>
        <p:nvSpPr>
          <p:cNvPr id="7" name="Text Box 3"/>
          <p:cNvSpPr txBox="1">
            <a:spLocks noChangeArrowheads="1"/>
          </p:cNvSpPr>
          <p:nvPr/>
        </p:nvSpPr>
        <p:spPr bwMode="auto">
          <a:xfrm>
            <a:off x="5362575" y="6542088"/>
            <a:ext cx="3464025" cy="307777"/>
          </a:xfrm>
          <a:prstGeom prst="rect">
            <a:avLst/>
          </a:prstGeom>
          <a:noFill/>
          <a:ln w="9525">
            <a:noFill/>
            <a:miter lim="800000"/>
            <a:headEnd/>
            <a:tailEnd/>
          </a:ln>
        </p:spPr>
        <p:txBody>
          <a:bodyPr wrap="none">
            <a:prstTxWarp prst="textNoShape">
              <a:avLst/>
            </a:prstTxWarp>
            <a:spAutoFit/>
          </a:bodyPr>
          <a:lstStyle/>
          <a:p>
            <a:r>
              <a:rPr lang="en-US" sz="1400">
                <a:solidFill>
                  <a:schemeClr val="accent4">
                    <a:lumMod val="20000"/>
                    <a:lumOff val="80000"/>
                  </a:schemeClr>
                </a:solidFill>
              </a:rPr>
              <a:t>http://</a:t>
            </a:r>
            <a:r>
              <a:rPr lang="en-US" sz="1400" dirty="0" err="1">
                <a:solidFill>
                  <a:schemeClr val="accent4">
                    <a:lumMod val="20000"/>
                    <a:lumOff val="80000"/>
                  </a:schemeClr>
                </a:solidFill>
              </a:rPr>
              <a:t>www.elboricua.com</a:t>
            </a:r>
            <a:r>
              <a:rPr lang="en-US" sz="1400" dirty="0">
                <a:solidFill>
                  <a:schemeClr val="accent4">
                    <a:lumMod val="20000"/>
                    <a:lumOff val="80000"/>
                  </a:schemeClr>
                </a:solidFill>
              </a:rPr>
              <a:t>/</a:t>
            </a:r>
            <a:r>
              <a:rPr lang="en-US" sz="1400" dirty="0" err="1">
                <a:solidFill>
                  <a:schemeClr val="accent4">
                    <a:lumMod val="20000"/>
                    <a:lumOff val="80000"/>
                  </a:schemeClr>
                </a:solidFill>
              </a:rPr>
              <a:t>BoricuaKids.html</a:t>
            </a:r>
            <a:endParaRPr lang="en-US" dirty="0">
              <a:solidFill>
                <a:schemeClr val="accent4">
                  <a:lumMod val="20000"/>
                  <a:lumOff val="80000"/>
                </a:schemeClr>
              </a:solidFill>
            </a:endParaRPr>
          </a:p>
        </p:txBody>
      </p:sp>
    </p:spTree>
    <p:extLst>
      <p:ext uri="{BB962C8B-B14F-4D97-AF65-F5344CB8AC3E}">
        <p14:creationId xmlns:p14="http://schemas.microsoft.com/office/powerpoint/2010/main" val="81728324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2"/>
          <p:cNvSpPr>
            <a:spLocks noGrp="1" noChangeArrowheads="1"/>
          </p:cNvSpPr>
          <p:nvPr>
            <p:ph type="title"/>
          </p:nvPr>
        </p:nvSpPr>
        <p:spPr/>
        <p:txBody>
          <a:bodyPr/>
          <a:lstStyle/>
          <a:p>
            <a:r>
              <a:rPr lang="en-US" altLang="en-US">
                <a:solidFill>
                  <a:schemeClr val="accent4">
                    <a:lumMod val="20000"/>
                    <a:lumOff val="80000"/>
                  </a:schemeClr>
                </a:solidFill>
              </a:rPr>
              <a:t>Retelling</a:t>
            </a:r>
          </a:p>
        </p:txBody>
      </p:sp>
      <p:sp>
        <p:nvSpPr>
          <p:cNvPr id="335875" name="Text Box 3"/>
          <p:cNvSpPr txBox="1">
            <a:spLocks noChangeArrowheads="1"/>
          </p:cNvSpPr>
          <p:nvPr/>
        </p:nvSpPr>
        <p:spPr bwMode="auto">
          <a:xfrm>
            <a:off x="704126" y="2250497"/>
            <a:ext cx="7735747" cy="35394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marL="457200" indent="-457200">
              <a:defRPr sz="2400">
                <a:solidFill>
                  <a:schemeClr val="tx1"/>
                </a:solidFill>
                <a:latin typeface="Arial" charset="0"/>
                <a:ea typeface="ＭＳ Ｐゴシック" charset="-128"/>
              </a:defRPr>
            </a:lvl1pPr>
            <a:lvl2pPr marL="914400" indent="-457200">
              <a:defRPr sz="2400">
                <a:solidFill>
                  <a:schemeClr val="tx1"/>
                </a:solidFill>
                <a:latin typeface="Arial" charset="0"/>
                <a:ea typeface="ＭＳ Ｐゴシック" charset="-128"/>
              </a:defRPr>
            </a:lvl2pPr>
            <a:lvl3pPr marL="1371600" indent="-457200">
              <a:defRPr sz="2400">
                <a:solidFill>
                  <a:schemeClr val="tx1"/>
                </a:solidFill>
                <a:latin typeface="Arial" charset="0"/>
                <a:ea typeface="ＭＳ Ｐゴシック" charset="-128"/>
              </a:defRPr>
            </a:lvl3pPr>
            <a:lvl4pPr marL="1828800" indent="-457200">
              <a:defRPr sz="2400">
                <a:solidFill>
                  <a:schemeClr val="tx1"/>
                </a:solidFill>
                <a:latin typeface="Arial" charset="0"/>
                <a:ea typeface="ＭＳ Ｐゴシック" charset="-128"/>
              </a:defRPr>
            </a:lvl4pPr>
            <a:lvl5pPr marL="2286000" indent="-457200">
              <a:defRPr sz="2400">
                <a:solidFill>
                  <a:schemeClr val="tx1"/>
                </a:solidFill>
                <a:latin typeface="Arial" charset="0"/>
                <a:ea typeface="ＭＳ Ｐゴシック" charset="-128"/>
              </a:defRPr>
            </a:lvl5pPr>
            <a:lvl6pPr marL="2743200" indent="-457200" eaLnBrk="0" fontAlgn="base" hangingPunct="0">
              <a:spcBef>
                <a:spcPct val="0"/>
              </a:spcBef>
              <a:spcAft>
                <a:spcPct val="0"/>
              </a:spcAft>
              <a:defRPr sz="2400">
                <a:solidFill>
                  <a:schemeClr val="tx1"/>
                </a:solidFill>
                <a:latin typeface="Arial" charset="0"/>
                <a:ea typeface="ＭＳ Ｐゴシック" charset="-128"/>
              </a:defRPr>
            </a:lvl6pPr>
            <a:lvl7pPr marL="3200400" indent="-457200" eaLnBrk="0" fontAlgn="base" hangingPunct="0">
              <a:spcBef>
                <a:spcPct val="0"/>
              </a:spcBef>
              <a:spcAft>
                <a:spcPct val="0"/>
              </a:spcAft>
              <a:defRPr sz="2400">
                <a:solidFill>
                  <a:schemeClr val="tx1"/>
                </a:solidFill>
                <a:latin typeface="Arial" charset="0"/>
                <a:ea typeface="ＭＳ Ｐゴシック" charset="-128"/>
              </a:defRPr>
            </a:lvl7pPr>
            <a:lvl8pPr marL="3657600" indent="-457200" eaLnBrk="0" fontAlgn="base" hangingPunct="0">
              <a:spcBef>
                <a:spcPct val="0"/>
              </a:spcBef>
              <a:spcAft>
                <a:spcPct val="0"/>
              </a:spcAft>
              <a:defRPr sz="2400">
                <a:solidFill>
                  <a:schemeClr val="tx1"/>
                </a:solidFill>
                <a:latin typeface="Arial" charset="0"/>
                <a:ea typeface="ＭＳ Ｐゴシック" charset="-128"/>
              </a:defRPr>
            </a:lvl8pPr>
            <a:lvl9pPr marL="4114800" indent="-457200" eaLnBrk="0" fontAlgn="base" hangingPunct="0">
              <a:spcBef>
                <a:spcPct val="0"/>
              </a:spcBef>
              <a:spcAft>
                <a:spcPct val="0"/>
              </a:spcAft>
              <a:defRPr sz="2400">
                <a:solidFill>
                  <a:schemeClr val="tx1"/>
                </a:solidFill>
                <a:latin typeface="Arial" charset="0"/>
                <a:ea typeface="ＭＳ Ｐゴシック" charset="-128"/>
              </a:defRPr>
            </a:lvl9pPr>
          </a:lstStyle>
          <a:p>
            <a:pPr>
              <a:buFont typeface="+mj-lt"/>
              <a:buAutoNum type="arabicPeriod"/>
            </a:pPr>
            <a:r>
              <a:rPr lang="en-US" altLang="en-US" sz="2800" dirty="0">
                <a:solidFill>
                  <a:schemeClr val="tx1">
                    <a:lumMod val="95000"/>
                  </a:schemeClr>
                </a:solidFill>
                <a:latin typeface="+mn-lt"/>
              </a:rPr>
              <a:t>Teacher reads a passage aloud</a:t>
            </a:r>
            <a:r>
              <a:rPr lang="en-US" altLang="en-US" sz="2800" dirty="0" smtClean="0">
                <a:solidFill>
                  <a:schemeClr val="tx1">
                    <a:lumMod val="95000"/>
                  </a:schemeClr>
                </a:solidFill>
                <a:latin typeface="+mn-lt"/>
              </a:rPr>
              <a:t>.</a:t>
            </a:r>
            <a:endParaRPr lang="en-US" altLang="en-US" sz="2800" dirty="0">
              <a:solidFill>
                <a:schemeClr val="tx1">
                  <a:lumMod val="95000"/>
                </a:schemeClr>
              </a:solidFill>
              <a:latin typeface="+mn-lt"/>
            </a:endParaRPr>
          </a:p>
          <a:p>
            <a:pPr>
              <a:buFont typeface="+mj-lt"/>
              <a:buAutoNum type="arabicPeriod"/>
            </a:pPr>
            <a:r>
              <a:rPr lang="en-US" altLang="en-US" sz="2800" dirty="0">
                <a:solidFill>
                  <a:schemeClr val="tx1">
                    <a:lumMod val="95000"/>
                  </a:schemeClr>
                </a:solidFill>
                <a:latin typeface="+mn-lt"/>
              </a:rPr>
              <a:t>Each student reads the same passage on their own, </a:t>
            </a:r>
            <a:r>
              <a:rPr lang="en-US" altLang="en-US" sz="2800" dirty="0" smtClean="0">
                <a:solidFill>
                  <a:schemeClr val="tx1">
                    <a:lumMod val="95000"/>
                  </a:schemeClr>
                </a:solidFill>
                <a:latin typeface="+mn-lt"/>
              </a:rPr>
              <a:t>continuing </a:t>
            </a:r>
            <a:r>
              <a:rPr lang="en-US" altLang="en-US" sz="2800" dirty="0">
                <a:solidFill>
                  <a:schemeClr val="tx1">
                    <a:lumMod val="95000"/>
                  </a:schemeClr>
                </a:solidFill>
                <a:latin typeface="+mn-lt"/>
              </a:rPr>
              <a:t>to read and reread the passage until he </a:t>
            </a:r>
            <a:r>
              <a:rPr lang="en-US" altLang="en-US" sz="2800" dirty="0" smtClean="0">
                <a:solidFill>
                  <a:schemeClr val="tx1">
                    <a:lumMod val="95000"/>
                  </a:schemeClr>
                </a:solidFill>
                <a:latin typeface="+mn-lt"/>
              </a:rPr>
              <a:t>is </a:t>
            </a:r>
            <a:r>
              <a:rPr lang="en-US" altLang="en-US" sz="2800" dirty="0">
                <a:solidFill>
                  <a:schemeClr val="tx1">
                    <a:lumMod val="95000"/>
                  </a:schemeClr>
                </a:solidFill>
                <a:latin typeface="+mn-lt"/>
              </a:rPr>
              <a:t>able to write a retelling in his own words. </a:t>
            </a:r>
          </a:p>
          <a:p>
            <a:pPr>
              <a:buFont typeface="+mj-lt"/>
              <a:buAutoNum type="arabicPeriod"/>
            </a:pPr>
            <a:r>
              <a:rPr lang="en-US" altLang="en-US" sz="2800" dirty="0">
                <a:solidFill>
                  <a:schemeClr val="tx1">
                    <a:lumMod val="95000"/>
                  </a:schemeClr>
                </a:solidFill>
                <a:latin typeface="+mn-lt"/>
              </a:rPr>
              <a:t>Student writes a retelling</a:t>
            </a:r>
            <a:r>
              <a:rPr lang="en-US" altLang="en-US" sz="2800" dirty="0" smtClean="0">
                <a:solidFill>
                  <a:schemeClr val="tx1">
                    <a:lumMod val="95000"/>
                  </a:schemeClr>
                </a:solidFill>
                <a:latin typeface="+mn-lt"/>
              </a:rPr>
              <a:t>.</a:t>
            </a:r>
            <a:endParaRPr lang="en-US" altLang="en-US" sz="2800" dirty="0">
              <a:solidFill>
                <a:schemeClr val="tx1">
                  <a:lumMod val="95000"/>
                </a:schemeClr>
              </a:solidFill>
              <a:latin typeface="+mn-lt"/>
            </a:endParaRPr>
          </a:p>
          <a:p>
            <a:pPr>
              <a:buFont typeface="+mj-lt"/>
              <a:buAutoNum type="arabicPeriod"/>
            </a:pPr>
            <a:r>
              <a:rPr lang="en-US" altLang="en-US" sz="2800" dirty="0" smtClean="0">
                <a:solidFill>
                  <a:schemeClr val="tx1">
                    <a:lumMod val="95000"/>
                  </a:schemeClr>
                </a:solidFill>
                <a:latin typeface="+mn-lt"/>
              </a:rPr>
              <a:t>Students </a:t>
            </a:r>
            <a:r>
              <a:rPr lang="en-US" altLang="en-US" sz="2800" dirty="0">
                <a:solidFill>
                  <a:schemeClr val="tx1">
                    <a:lumMod val="95000"/>
                  </a:schemeClr>
                </a:solidFill>
                <a:latin typeface="+mn-lt"/>
              </a:rPr>
              <a:t>share their retellings, noting the differences. </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59</a:t>
            </a:fld>
            <a:endParaRPr lang="en-US" dirty="0"/>
          </a:p>
        </p:txBody>
      </p:sp>
    </p:spTree>
    <p:extLst>
      <p:ext uri="{BB962C8B-B14F-4D97-AF65-F5344CB8AC3E}">
        <p14:creationId xmlns:p14="http://schemas.microsoft.com/office/powerpoint/2010/main" val="7741597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 Box 6"/>
          <p:cNvSpPr txBox="1">
            <a:spLocks noChangeArrowheads="1"/>
          </p:cNvSpPr>
          <p:nvPr/>
        </p:nvSpPr>
        <p:spPr bwMode="auto">
          <a:xfrm>
            <a:off x="4787900" y="2454275"/>
            <a:ext cx="3997462"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en-US" sz="3200" dirty="0"/>
              <a:t>Australia vs. England</a:t>
            </a:r>
          </a:p>
          <a:p>
            <a:pPr algn="ctr"/>
            <a:endParaRPr lang="en-US" altLang="en-US" sz="3200" dirty="0"/>
          </a:p>
          <a:p>
            <a:pPr algn="ctr"/>
            <a:r>
              <a:rPr lang="en-US" altLang="en-US" sz="3200" dirty="0">
                <a:solidFill>
                  <a:schemeClr val="accent4">
                    <a:lumMod val="20000"/>
                    <a:lumOff val="80000"/>
                  </a:schemeClr>
                </a:solidFill>
              </a:rPr>
              <a:t>or</a:t>
            </a:r>
          </a:p>
          <a:p>
            <a:pPr algn="ctr"/>
            <a:endParaRPr lang="en-US" altLang="en-US" sz="3200" dirty="0"/>
          </a:p>
          <a:p>
            <a:pPr algn="ctr"/>
            <a:r>
              <a:rPr lang="en-US" altLang="en-US" sz="3200" dirty="0"/>
              <a:t>Les Fleuves et les Montagnes </a:t>
            </a:r>
          </a:p>
          <a:p>
            <a:pPr algn="ctr"/>
            <a:r>
              <a:rPr lang="en-US" altLang="en-US" sz="3200" dirty="0"/>
              <a:t>de la France</a:t>
            </a:r>
          </a:p>
        </p:txBody>
      </p:sp>
      <p:sp>
        <p:nvSpPr>
          <p:cNvPr id="2" name="Title 1"/>
          <p:cNvSpPr>
            <a:spLocks noGrp="1"/>
          </p:cNvSpPr>
          <p:nvPr>
            <p:ph type="title"/>
          </p:nvPr>
        </p:nvSpPr>
        <p:spPr>
          <a:xfrm>
            <a:off x="699584" y="495944"/>
            <a:ext cx="7886700" cy="1325563"/>
          </a:xfrm>
        </p:spPr>
        <p:txBody>
          <a:bodyPr>
            <a:normAutofit/>
          </a:bodyPr>
          <a:lstStyle/>
          <a:p>
            <a:pPr algn="ctr"/>
            <a:r>
              <a:rPr lang="en-US" altLang="en-US" dirty="0">
                <a:solidFill>
                  <a:schemeClr val="accent4">
                    <a:lumMod val="20000"/>
                    <a:lumOff val="80000"/>
                  </a:schemeClr>
                </a:solidFill>
              </a:rPr>
              <a:t>Time for a Test </a:t>
            </a:r>
            <a:br>
              <a:rPr lang="en-US" altLang="en-US" dirty="0">
                <a:solidFill>
                  <a:schemeClr val="accent4">
                    <a:lumMod val="20000"/>
                    <a:lumOff val="80000"/>
                  </a:schemeClr>
                </a:solidFill>
              </a:rPr>
            </a:br>
            <a:r>
              <a:rPr lang="en-US" altLang="en-US" dirty="0">
                <a:solidFill>
                  <a:schemeClr val="accent4">
                    <a:lumMod val="20000"/>
                    <a:lumOff val="80000"/>
                  </a:schemeClr>
                </a:solidFill>
              </a:rPr>
              <a:t>in English or in French? </a:t>
            </a:r>
            <a:endParaRPr lang="en-US" dirty="0">
              <a:solidFill>
                <a:schemeClr val="accent4">
                  <a:lumMod val="20000"/>
                  <a:lumOff val="80000"/>
                </a:schemeClr>
              </a:solidFill>
            </a:endParaRP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6</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700" y="2730500"/>
            <a:ext cx="3403600" cy="2387600"/>
          </a:xfrm>
          <a:prstGeom prst="rect">
            <a:avLst/>
          </a:prstGeom>
        </p:spPr>
      </p:pic>
    </p:spTree>
    <p:extLst>
      <p:ext uri="{BB962C8B-B14F-4D97-AF65-F5344CB8AC3E}">
        <p14:creationId xmlns:p14="http://schemas.microsoft.com/office/powerpoint/2010/main" val="39508843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p:txBody>
          <a:bodyPr/>
          <a:lstStyle/>
          <a:p>
            <a:pPr eaLnBrk="1" hangingPunct="1"/>
            <a:r>
              <a:rPr lang="en-US">
                <a:solidFill>
                  <a:schemeClr val="accent4">
                    <a:lumMod val="20000"/>
                    <a:lumOff val="80000"/>
                  </a:schemeClr>
                </a:solidFill>
              </a:rPr>
              <a:t>Magnet Summaries</a:t>
            </a:r>
          </a:p>
        </p:txBody>
      </p:sp>
      <p:sp>
        <p:nvSpPr>
          <p:cNvPr id="216067" name="Text Box 3"/>
          <p:cNvSpPr txBox="1">
            <a:spLocks noChangeArrowheads="1"/>
          </p:cNvSpPr>
          <p:nvPr/>
        </p:nvSpPr>
        <p:spPr bwMode="auto">
          <a:xfrm>
            <a:off x="381000" y="1876425"/>
            <a:ext cx="8321675" cy="830997"/>
          </a:xfrm>
          <a:prstGeom prst="rect">
            <a:avLst/>
          </a:prstGeom>
          <a:noFill/>
          <a:ln w="9525">
            <a:noFill/>
            <a:miter lim="800000"/>
            <a:headEnd/>
            <a:tailEnd/>
          </a:ln>
        </p:spPr>
        <p:txBody>
          <a:bodyPr>
            <a:prstTxWarp prst="textNoShape">
              <a:avLst/>
            </a:prstTxWarp>
            <a:spAutoFit/>
          </a:bodyPr>
          <a:lstStyle/>
          <a:p>
            <a:r>
              <a:rPr lang="en-US" sz="2400">
                <a:solidFill>
                  <a:schemeClr val="accent4">
                    <a:lumMod val="20000"/>
                    <a:lumOff val="80000"/>
                  </a:schemeClr>
                </a:solidFill>
              </a:rPr>
              <a:t>Students use this strategy to identify key words. Then, they</a:t>
            </a:r>
          </a:p>
          <a:p>
            <a:r>
              <a:rPr lang="en-US" sz="2400">
                <a:solidFill>
                  <a:schemeClr val="accent4">
                    <a:lumMod val="20000"/>
                    <a:lumOff val="80000"/>
                  </a:schemeClr>
                </a:solidFill>
              </a:rPr>
              <a:t>use those key words to write a summary. </a:t>
            </a:r>
          </a:p>
        </p:txBody>
      </p:sp>
      <p:sp>
        <p:nvSpPr>
          <p:cNvPr id="994308" name="Text Box 4"/>
          <p:cNvSpPr txBox="1">
            <a:spLocks noChangeArrowheads="1"/>
          </p:cNvSpPr>
          <p:nvPr/>
        </p:nvSpPr>
        <p:spPr bwMode="auto">
          <a:xfrm>
            <a:off x="4800600" y="2819400"/>
            <a:ext cx="3962400" cy="304698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prstTxWarp prst="textNoShape">
              <a:avLst/>
            </a:prstTxWarp>
            <a:spAutoFit/>
          </a:bodyPr>
          <a:lstStyle/>
          <a:p>
            <a:r>
              <a:rPr lang="en-US" sz="2400">
                <a:solidFill>
                  <a:schemeClr val="bg1"/>
                </a:solidFill>
              </a:rPr>
              <a:t>Juan Ponce de Leon was a soldier and an explorer. He fought for Spain, then traveled to the new world with Columbus. There, he became governor of Puerto Rico. Today you can visit his tomb and his former home. </a:t>
            </a:r>
            <a:endParaRPr lang="en-US" sz="2400"/>
          </a:p>
        </p:txBody>
      </p:sp>
      <p:sp>
        <p:nvSpPr>
          <p:cNvPr id="216069" name="Rectangle 5"/>
          <p:cNvSpPr>
            <a:spLocks noChangeArrowheads="1"/>
          </p:cNvSpPr>
          <p:nvPr/>
        </p:nvSpPr>
        <p:spPr bwMode="auto">
          <a:xfrm>
            <a:off x="5592763" y="6107113"/>
            <a:ext cx="184150" cy="457200"/>
          </a:xfrm>
          <a:prstGeom prst="rect">
            <a:avLst/>
          </a:prstGeom>
          <a:noFill/>
          <a:ln w="9525">
            <a:noFill/>
            <a:miter lim="800000"/>
            <a:headEnd/>
            <a:tailEnd/>
          </a:ln>
        </p:spPr>
        <p:txBody>
          <a:bodyPr wrap="none">
            <a:prstTxWarp prst="textNoShape">
              <a:avLst/>
            </a:prstTxWarp>
            <a:spAutoFit/>
          </a:bodyPr>
          <a:lstStyle/>
          <a:p>
            <a:endParaRPr lang="en-US"/>
          </a:p>
        </p:txBody>
      </p:sp>
      <p:sp>
        <p:nvSpPr>
          <p:cNvPr id="216070" name="Text Box 6"/>
          <p:cNvSpPr txBox="1">
            <a:spLocks noChangeArrowheads="1"/>
          </p:cNvSpPr>
          <p:nvPr/>
        </p:nvSpPr>
        <p:spPr bwMode="auto">
          <a:xfrm>
            <a:off x="7239000" y="6248400"/>
            <a:ext cx="1295996" cy="369332"/>
          </a:xfrm>
          <a:prstGeom prst="rect">
            <a:avLst/>
          </a:prstGeom>
          <a:noFill/>
          <a:ln w="9525">
            <a:noFill/>
            <a:miter lim="800000"/>
            <a:headEnd/>
            <a:tailEnd/>
          </a:ln>
        </p:spPr>
        <p:txBody>
          <a:bodyPr wrap="none">
            <a:prstTxWarp prst="textNoShape">
              <a:avLst/>
            </a:prstTxWarp>
            <a:spAutoFit/>
          </a:bodyPr>
          <a:lstStyle/>
          <a:p>
            <a:r>
              <a:rPr lang="en-US" sz="1800">
                <a:solidFill>
                  <a:schemeClr val="tx1">
                    <a:lumMod val="95000"/>
                  </a:schemeClr>
                </a:solidFill>
              </a:rPr>
              <a:t>Buehl, 2001</a:t>
            </a:r>
            <a:endParaRPr lang="en-US">
              <a:solidFill>
                <a:schemeClr val="tx1">
                  <a:lumMod val="95000"/>
                </a:schemeClr>
              </a:solidFill>
            </a:endParaRPr>
          </a:p>
        </p:txBody>
      </p:sp>
      <p:sp>
        <p:nvSpPr>
          <p:cNvPr id="216071" name="Text Box 7"/>
          <p:cNvSpPr txBox="1">
            <a:spLocks noChangeArrowheads="1"/>
          </p:cNvSpPr>
          <p:nvPr/>
        </p:nvSpPr>
        <p:spPr bwMode="auto">
          <a:xfrm>
            <a:off x="517525" y="3095625"/>
            <a:ext cx="3093966" cy="156966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a:prstTxWarp prst="textNoShape">
              <a:avLst/>
            </a:prstTxWarp>
            <a:spAutoFit/>
          </a:bodyPr>
          <a:lstStyle/>
          <a:p>
            <a:r>
              <a:rPr lang="en-US" sz="2400">
                <a:solidFill>
                  <a:schemeClr val="bg1"/>
                </a:solidFill>
              </a:rPr>
              <a:t>soldier     explorer</a:t>
            </a:r>
          </a:p>
          <a:p>
            <a:r>
              <a:rPr lang="en-US" sz="2400">
                <a:solidFill>
                  <a:schemeClr val="bg1"/>
                </a:solidFill>
              </a:rPr>
              <a:t>    Columbus</a:t>
            </a:r>
          </a:p>
          <a:p>
            <a:r>
              <a:rPr lang="en-US" sz="2400">
                <a:solidFill>
                  <a:schemeClr val="bg1"/>
                </a:solidFill>
              </a:rPr>
              <a:t>colony       Puerto Rico</a:t>
            </a:r>
          </a:p>
          <a:p>
            <a:r>
              <a:rPr lang="en-US" sz="2400">
                <a:solidFill>
                  <a:schemeClr val="bg1"/>
                </a:solidFill>
              </a:rPr>
              <a:t>governor, tomb, estate</a:t>
            </a:r>
            <a:endParaRPr lang="en-US" sz="2400"/>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60</a:t>
            </a:fld>
            <a:endParaRPr lang="en-US" dirty="0"/>
          </a:p>
        </p:txBody>
      </p:sp>
    </p:spTree>
    <p:extLst>
      <p:ext uri="{BB962C8B-B14F-4D97-AF65-F5344CB8AC3E}">
        <p14:creationId xmlns:p14="http://schemas.microsoft.com/office/powerpoint/2010/main" val="14715600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943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4308"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917136"/>
          </a:xfrm>
          <a:solidFill>
            <a:schemeClr val="accent1"/>
          </a:solidFill>
        </p:spPr>
        <p:txBody>
          <a:bodyPr>
            <a:normAutofit/>
          </a:bodyPr>
          <a:lstStyle/>
          <a:p>
            <a:pPr algn="ctr"/>
            <a:r>
              <a:rPr lang="en-US" sz="3200" dirty="0" smtClean="0">
                <a:solidFill>
                  <a:schemeClr val="tx1"/>
                </a:solidFill>
              </a:rPr>
              <a:t>Cognitive Strategies Sentence Starters</a:t>
            </a:r>
            <a:endParaRPr lang="en-US" sz="3200" dirty="0">
              <a:solidFill>
                <a:schemeClr val="tx1"/>
              </a:solidFill>
            </a:endParaRPr>
          </a:p>
        </p:txBody>
      </p:sp>
      <p:sp>
        <p:nvSpPr>
          <p:cNvPr id="5" name="Footer Placeholder 4"/>
          <p:cNvSpPr>
            <a:spLocks noGrp="1"/>
          </p:cNvSpPr>
          <p:nvPr>
            <p:ph type="ftr" sz="quarter" idx="11"/>
          </p:nvPr>
        </p:nvSpPr>
        <p:spPr/>
        <p:txBody>
          <a:bodyPr/>
          <a:lstStyle/>
          <a:p>
            <a:r>
              <a:rPr lang="en-US" dirty="0"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61</a:t>
            </a:fld>
            <a:endParaRPr lang="en-US" dirty="0"/>
          </a:p>
        </p:txBody>
      </p:sp>
      <p:sp>
        <p:nvSpPr>
          <p:cNvPr id="3" name="Content Placeholder 2"/>
          <p:cNvSpPr>
            <a:spLocks noGrp="1"/>
          </p:cNvSpPr>
          <p:nvPr>
            <p:ph sz="half" idx="1"/>
          </p:nvPr>
        </p:nvSpPr>
        <p:spPr>
          <a:xfrm>
            <a:off x="566735" y="1625935"/>
            <a:ext cx="4734151" cy="4351338"/>
          </a:xfrm>
        </p:spPr>
        <p:txBody>
          <a:bodyP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b="1">
                <a:solidFill>
                  <a:schemeClr val="accent6"/>
                </a:solidFill>
              </a:rPr>
              <a:t>Planning and Goal Setting</a:t>
            </a:r>
          </a:p>
          <a:p>
            <a:pPr lvl="1" defTabSz="914400">
              <a:lnSpc>
                <a:spcPct val="100000"/>
              </a:lnSpc>
              <a:spcBef>
                <a:spcPts val="0"/>
              </a:spcBef>
            </a:pPr>
            <a:r>
              <a:rPr lang="en-US" sz="2400"/>
              <a:t>My purpose is</a:t>
            </a:r>
            <a:r>
              <a:rPr lang="is-IS" sz="2400"/>
              <a:t>…</a:t>
            </a:r>
          </a:p>
          <a:p>
            <a:pPr lvl="1" defTabSz="914400">
              <a:lnSpc>
                <a:spcPct val="100000"/>
              </a:lnSpc>
              <a:spcBef>
                <a:spcPts val="0"/>
              </a:spcBef>
            </a:pPr>
            <a:r>
              <a:rPr lang="is-IS" sz="2400"/>
              <a:t>My top priority is...</a:t>
            </a:r>
          </a:p>
          <a:p>
            <a:pPr lvl="1" defTabSz="914400">
              <a:lnSpc>
                <a:spcPct val="100000"/>
              </a:lnSpc>
              <a:spcBef>
                <a:spcPts val="0"/>
              </a:spcBef>
            </a:pPr>
            <a:r>
              <a:rPr lang="is-IS" sz="2400"/>
              <a:t>I will accomplish my goal by...</a:t>
            </a:r>
          </a:p>
          <a:p>
            <a:pPr marL="0" marR="0" lvl="0" indent="0" defTabSz="914400" eaLnBrk="1" fontAlgn="auto" latinLnBrk="0" hangingPunct="1">
              <a:lnSpc>
                <a:spcPct val="100000"/>
              </a:lnSpc>
              <a:spcBef>
                <a:spcPts val="0"/>
              </a:spcBef>
              <a:spcAft>
                <a:spcPts val="0"/>
              </a:spcAft>
              <a:buClrTx/>
              <a:buSzTx/>
              <a:buFontTx/>
              <a:buNone/>
              <a:tabLst/>
              <a:defRPr/>
            </a:pPr>
            <a:r>
              <a:rPr lang="is-IS" b="1">
                <a:solidFill>
                  <a:schemeClr val="accent6"/>
                </a:solidFill>
              </a:rPr>
              <a:t>Tapping Prior Knowledge</a:t>
            </a:r>
          </a:p>
          <a:p>
            <a:pPr lvl="1" defTabSz="914400">
              <a:lnSpc>
                <a:spcPct val="100000"/>
              </a:lnSpc>
              <a:spcBef>
                <a:spcPts val="0"/>
              </a:spcBef>
            </a:pPr>
            <a:r>
              <a:rPr lang="is-IS" sz="2400"/>
              <a:t>I already know that...</a:t>
            </a:r>
          </a:p>
          <a:p>
            <a:pPr lvl="1" defTabSz="914400">
              <a:lnSpc>
                <a:spcPct val="100000"/>
              </a:lnSpc>
              <a:spcBef>
                <a:spcPts val="0"/>
              </a:spcBef>
            </a:pPr>
            <a:r>
              <a:rPr lang="is-IS" sz="2400"/>
              <a:t>This reminds me of...</a:t>
            </a:r>
          </a:p>
          <a:p>
            <a:pPr lvl="1" defTabSz="914400">
              <a:lnSpc>
                <a:spcPct val="100000"/>
              </a:lnSpc>
              <a:spcBef>
                <a:spcPts val="0"/>
              </a:spcBef>
            </a:pPr>
            <a:r>
              <a:rPr lang="is-IS" sz="2400"/>
              <a:t>This relates to...</a:t>
            </a:r>
          </a:p>
          <a:p>
            <a:pPr marL="0" marR="0" lvl="0" indent="0" defTabSz="914400" eaLnBrk="1" fontAlgn="auto" latinLnBrk="0" hangingPunct="1">
              <a:lnSpc>
                <a:spcPct val="100000"/>
              </a:lnSpc>
              <a:spcBef>
                <a:spcPts val="0"/>
              </a:spcBef>
              <a:spcAft>
                <a:spcPts val="0"/>
              </a:spcAft>
              <a:buClrTx/>
              <a:buSzTx/>
              <a:buFontTx/>
              <a:buNone/>
              <a:tabLst/>
              <a:defRPr/>
            </a:pPr>
            <a:r>
              <a:rPr lang="is-IS" b="1">
                <a:solidFill>
                  <a:schemeClr val="accent6"/>
                </a:solidFill>
              </a:rPr>
              <a:t>Asking Questions</a:t>
            </a:r>
          </a:p>
          <a:p>
            <a:pPr lvl="1" defTabSz="914400">
              <a:lnSpc>
                <a:spcPct val="100000"/>
              </a:lnSpc>
              <a:spcBef>
                <a:spcPts val="0"/>
              </a:spcBef>
            </a:pPr>
            <a:r>
              <a:rPr lang="is-IS" sz="2400"/>
              <a:t>I wonder why...</a:t>
            </a:r>
          </a:p>
          <a:p>
            <a:pPr lvl="1" defTabSz="914400">
              <a:lnSpc>
                <a:spcPct val="100000"/>
              </a:lnSpc>
              <a:spcBef>
                <a:spcPts val="0"/>
              </a:spcBef>
            </a:pPr>
            <a:r>
              <a:rPr lang="is-IS" sz="2400"/>
              <a:t>What if..</a:t>
            </a:r>
          </a:p>
          <a:p>
            <a:pPr lvl="1" defTabSz="914400">
              <a:lnSpc>
                <a:spcPct val="100000"/>
              </a:lnSpc>
              <a:spcBef>
                <a:spcPts val="0"/>
              </a:spcBef>
            </a:pPr>
            <a:r>
              <a:rPr lang="is-IS" sz="2400"/>
              <a:t>How come...</a:t>
            </a:r>
          </a:p>
        </p:txBody>
      </p:sp>
      <p:sp>
        <p:nvSpPr>
          <p:cNvPr id="4" name="Content Placeholder 3"/>
          <p:cNvSpPr>
            <a:spLocks noGrp="1"/>
          </p:cNvSpPr>
          <p:nvPr>
            <p:ph sz="half" idx="2"/>
          </p:nvPr>
        </p:nvSpPr>
        <p:spPr>
          <a:xfrm>
            <a:off x="5212848" y="1625935"/>
            <a:ext cx="3775470" cy="4351338"/>
          </a:xfrm>
        </p:spPr>
        <p:txBody>
          <a:bodyPr>
            <a:normAutofit/>
          </a:bodyPr>
          <a:lstStyle/>
          <a:p>
            <a:pPr marL="0" lvl="0" indent="0" defTabSz="914400">
              <a:lnSpc>
                <a:spcPct val="100000"/>
              </a:lnSpc>
              <a:spcBef>
                <a:spcPts val="0"/>
              </a:spcBef>
              <a:buNone/>
              <a:defRPr/>
            </a:pPr>
            <a:r>
              <a:rPr lang="is-IS" b="1">
                <a:solidFill>
                  <a:schemeClr val="accent6"/>
                </a:solidFill>
              </a:rPr>
              <a:t>Making Predications</a:t>
            </a:r>
          </a:p>
          <a:p>
            <a:pPr lvl="1" defTabSz="914400">
              <a:lnSpc>
                <a:spcPct val="100000"/>
              </a:lnSpc>
              <a:spcBef>
                <a:spcPts val="0"/>
              </a:spcBef>
              <a:defRPr/>
            </a:pPr>
            <a:r>
              <a:rPr lang="is-IS" sz="2400"/>
              <a:t>I’ll bet that...</a:t>
            </a:r>
          </a:p>
          <a:p>
            <a:pPr lvl="1" defTabSz="914400">
              <a:lnSpc>
                <a:spcPct val="100000"/>
              </a:lnSpc>
              <a:spcBef>
                <a:spcPts val="0"/>
              </a:spcBef>
              <a:defRPr/>
            </a:pPr>
            <a:r>
              <a:rPr lang="is-IS" sz="2400"/>
              <a:t>I think...</a:t>
            </a:r>
          </a:p>
          <a:p>
            <a:pPr lvl="1" defTabSz="914400">
              <a:lnSpc>
                <a:spcPct val="100000"/>
              </a:lnSpc>
              <a:spcBef>
                <a:spcPts val="0"/>
              </a:spcBef>
              <a:defRPr/>
            </a:pPr>
            <a:r>
              <a:rPr lang="is-IS" sz="2400"/>
              <a:t>If_____, then...</a:t>
            </a:r>
          </a:p>
          <a:p>
            <a:pPr marL="0" lvl="0" indent="0" defTabSz="914400">
              <a:lnSpc>
                <a:spcPct val="100000"/>
              </a:lnSpc>
              <a:spcBef>
                <a:spcPts val="0"/>
              </a:spcBef>
              <a:buNone/>
              <a:defRPr/>
            </a:pPr>
            <a:r>
              <a:rPr lang="is-IS" b="1">
                <a:solidFill>
                  <a:schemeClr val="accent6"/>
                </a:solidFill>
              </a:rPr>
              <a:t>Visualizing</a:t>
            </a:r>
          </a:p>
          <a:p>
            <a:pPr lvl="1" defTabSz="914400">
              <a:lnSpc>
                <a:spcPct val="100000"/>
              </a:lnSpc>
              <a:spcBef>
                <a:spcPts val="0"/>
              </a:spcBef>
              <a:defRPr/>
            </a:pPr>
            <a:r>
              <a:rPr lang="is-IS" sz="2400"/>
              <a:t>I can picture...</a:t>
            </a:r>
          </a:p>
          <a:p>
            <a:pPr lvl="1" defTabSz="914400">
              <a:lnSpc>
                <a:spcPct val="100000"/>
              </a:lnSpc>
              <a:spcBef>
                <a:spcPts val="0"/>
              </a:spcBef>
              <a:defRPr/>
            </a:pPr>
            <a:r>
              <a:rPr lang="is-IS" sz="2400"/>
              <a:t>In my mind, I see...</a:t>
            </a:r>
          </a:p>
          <a:p>
            <a:pPr lvl="1" defTabSz="914400">
              <a:lnSpc>
                <a:spcPct val="100000"/>
              </a:lnSpc>
              <a:spcBef>
                <a:spcPts val="0"/>
              </a:spcBef>
              <a:defRPr/>
            </a:pPr>
            <a:r>
              <a:rPr lang="is-IS" sz="2400"/>
              <a:t>If this were a movie...</a:t>
            </a:r>
            <a:endParaRPr lang="en-US" sz="2400"/>
          </a:p>
          <a:p>
            <a:endParaRPr lang="en-US"/>
          </a:p>
        </p:txBody>
      </p:sp>
    </p:spTree>
    <p:extLst>
      <p:ext uri="{BB962C8B-B14F-4D97-AF65-F5344CB8AC3E}">
        <p14:creationId xmlns:p14="http://schemas.microsoft.com/office/powerpoint/2010/main" val="188360862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680437"/>
            <a:ext cx="7886700" cy="727950"/>
          </a:xfrm>
          <a:solidFill>
            <a:schemeClr val="accent1"/>
          </a:solidFill>
        </p:spPr>
        <p:txBody>
          <a:bodyPr/>
          <a:lstStyle/>
          <a:p>
            <a:pPr algn="ctr"/>
            <a:r>
              <a:rPr lang="en-US">
                <a:solidFill>
                  <a:schemeClr val="tx1"/>
                </a:solidFill>
              </a:rPr>
              <a:t>Gist – 5 </a:t>
            </a:r>
            <a:r>
              <a:rPr lang="en-US" dirty="0" err="1">
                <a:solidFill>
                  <a:schemeClr val="tx1"/>
                </a:solidFill>
              </a:rPr>
              <a:t>Ws</a:t>
            </a:r>
            <a:r>
              <a:rPr lang="en-US" dirty="0">
                <a:solidFill>
                  <a:schemeClr val="tx1"/>
                </a:solidFill>
              </a:rPr>
              <a:t> and 1 H</a:t>
            </a:r>
          </a:p>
        </p:txBody>
      </p:sp>
      <p:sp>
        <p:nvSpPr>
          <p:cNvPr id="3" name="Content Placeholder 2"/>
          <p:cNvSpPr>
            <a:spLocks noGrp="1"/>
          </p:cNvSpPr>
          <p:nvPr>
            <p:ph idx="1"/>
          </p:nvPr>
        </p:nvSpPr>
        <p:spPr/>
        <p:txBody>
          <a:bodyPr/>
          <a:lstStyle/>
          <a:p>
            <a:r>
              <a:rPr lang="en-US"/>
              <a:t>Teacher asks a text-dependent question — who, what, when, where, why or how.</a:t>
            </a:r>
          </a:p>
          <a:p>
            <a:r>
              <a:rPr lang="en-US"/>
              <a:t>Each student writes an answer that is supported by textual evidence.</a:t>
            </a:r>
          </a:p>
          <a:p>
            <a:r>
              <a:rPr lang="en-US"/>
              <a:t>Students share answers.</a:t>
            </a:r>
          </a:p>
          <a:p>
            <a:r>
              <a:rPr lang="en-US"/>
              <a:t>Students are paired. The students collaborate to write the best possible answer, combining their ideas and/or using ideas they heard from other students. </a:t>
            </a:r>
          </a:p>
          <a:p>
            <a:endParaRPr lang="en-US"/>
          </a:p>
          <a:p>
            <a:endParaRPr lang="en-US"/>
          </a:p>
        </p:txBody>
      </p:sp>
      <p:sp>
        <p:nvSpPr>
          <p:cNvPr id="4" name="Footer Placeholder 3"/>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62</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92711224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19 year old girl can't prove her American citizenship</a:t>
            </a:r>
            <a:br>
              <a:rPr lang="en-US"/>
            </a:br>
            <a:r>
              <a:rPr lang="en-US" sz="2700"/>
              <a:t> https://www.youtube.com/watch?v=CPtpKNyaO0U</a:t>
            </a:r>
          </a:p>
        </p:txBody>
      </p:sp>
      <p:sp>
        <p:nvSpPr>
          <p:cNvPr id="4" name="Footer Placeholder 3"/>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63</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9788" y="1966528"/>
            <a:ext cx="7675562" cy="4069531"/>
          </a:xfrm>
        </p:spPr>
      </p:pic>
      <p:sp>
        <p:nvSpPr>
          <p:cNvPr id="7" name="TextBox 6"/>
          <p:cNvSpPr txBox="1"/>
          <p:nvPr/>
        </p:nvSpPr>
        <p:spPr>
          <a:xfrm>
            <a:off x="3235926" y="6356351"/>
            <a:ext cx="5187061" cy="369332"/>
          </a:xfrm>
          <a:prstGeom prst="rect">
            <a:avLst/>
          </a:prstGeom>
          <a:noFill/>
        </p:spPr>
        <p:txBody>
          <a:bodyPr wrap="none" rtlCol="0">
            <a:spAutoFit/>
          </a:bodyPr>
          <a:lstStyle/>
          <a:p>
            <a:r>
              <a:rPr lang="en-US"/>
              <a:t>Podcast: http://www.radiolab.org/story/invisible-girl/</a:t>
            </a:r>
          </a:p>
        </p:txBody>
      </p:sp>
    </p:spTree>
    <p:extLst>
      <p:ext uri="{BB962C8B-B14F-4D97-AF65-F5344CB8AC3E}">
        <p14:creationId xmlns:p14="http://schemas.microsoft.com/office/powerpoint/2010/main" val="107070769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64</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6" name="Picture 5"/>
          <p:cNvPicPr>
            <a:picLocks noChangeAspect="1"/>
          </p:cNvPicPr>
          <p:nvPr/>
        </p:nvPicPr>
        <p:blipFill>
          <a:blip r:embed="rId3"/>
          <a:stretch>
            <a:fillRect/>
          </a:stretch>
        </p:blipFill>
        <p:spPr>
          <a:xfrm>
            <a:off x="1130300" y="0"/>
            <a:ext cx="6862365" cy="6858000"/>
          </a:xfrm>
          <a:prstGeom prst="rect">
            <a:avLst/>
          </a:prstGeom>
        </p:spPr>
      </p:pic>
    </p:spTree>
    <p:extLst>
      <p:ext uri="{BB962C8B-B14F-4D97-AF65-F5344CB8AC3E}">
        <p14:creationId xmlns:p14="http://schemas.microsoft.com/office/powerpoint/2010/main" val="192699064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657599" y="1334814"/>
            <a:ext cx="5150069" cy="1156329"/>
          </a:xfrm>
        </p:spPr>
        <p:txBody>
          <a:bodyPr>
            <a:normAutofit fontScale="90000"/>
          </a:bodyPr>
          <a:lstStyle/>
          <a:p>
            <a:r>
              <a:rPr lang="en-US"/>
              <a:t>Geraldo No Last Name</a:t>
            </a:r>
          </a:p>
        </p:txBody>
      </p:sp>
      <p:sp>
        <p:nvSpPr>
          <p:cNvPr id="2" name="Footer Placeholder 1"/>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65</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TextBox 6"/>
          <p:cNvSpPr txBox="1"/>
          <p:nvPr/>
        </p:nvSpPr>
        <p:spPr>
          <a:xfrm>
            <a:off x="1214846" y="4433120"/>
            <a:ext cx="1759649" cy="1200329"/>
          </a:xfrm>
          <a:prstGeom prst="rect">
            <a:avLst/>
          </a:prstGeom>
          <a:noFill/>
        </p:spPr>
        <p:txBody>
          <a:bodyPr wrap="none" rtlCol="0">
            <a:spAutoFit/>
          </a:bodyPr>
          <a:lstStyle/>
          <a:p>
            <a:r>
              <a:rPr lang="en-US" sz="3600">
                <a:solidFill>
                  <a:prstClr val="white"/>
                </a:solidFill>
              </a:rPr>
              <a:t>Geraldo</a:t>
            </a:r>
          </a:p>
          <a:p>
            <a:r>
              <a:rPr lang="en-US" sz="3600">
                <a:solidFill>
                  <a:prstClr val="white"/>
                </a:solidFill>
              </a:rPr>
              <a:t>(fiction) </a:t>
            </a:r>
          </a:p>
        </p:txBody>
      </p:sp>
      <p:sp>
        <p:nvSpPr>
          <p:cNvPr id="10" name="Plus 9"/>
          <p:cNvSpPr/>
          <p:nvPr/>
        </p:nvSpPr>
        <p:spPr>
          <a:xfrm>
            <a:off x="3657600" y="4576084"/>
            <a:ext cx="914400" cy="9144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TextBox 10"/>
          <p:cNvSpPr txBox="1"/>
          <p:nvPr/>
        </p:nvSpPr>
        <p:spPr>
          <a:xfrm>
            <a:off x="5444305" y="3969058"/>
            <a:ext cx="2385848" cy="2677656"/>
          </a:xfrm>
          <a:prstGeom prst="rect">
            <a:avLst/>
          </a:prstGeom>
          <a:noFill/>
        </p:spPr>
        <p:txBody>
          <a:bodyPr wrap="square" rtlCol="0">
            <a:spAutoFit/>
          </a:bodyPr>
          <a:lstStyle/>
          <a:p>
            <a:r>
              <a:rPr lang="en-US" sz="2800">
                <a:solidFill>
                  <a:prstClr val="white"/>
                </a:solidFill>
              </a:rPr>
              <a:t>immigration</a:t>
            </a:r>
          </a:p>
          <a:p>
            <a:r>
              <a:rPr lang="en-US" sz="2800">
                <a:solidFill>
                  <a:prstClr val="white"/>
                </a:solidFill>
              </a:rPr>
              <a:t>migration</a:t>
            </a:r>
          </a:p>
          <a:p>
            <a:r>
              <a:rPr lang="en-US" sz="2800">
                <a:solidFill>
                  <a:prstClr val="white"/>
                </a:solidFill>
              </a:rPr>
              <a:t>emigration</a:t>
            </a:r>
          </a:p>
          <a:p>
            <a:r>
              <a:rPr lang="en-US" sz="2800">
                <a:solidFill>
                  <a:prstClr val="white"/>
                </a:solidFill>
              </a:rPr>
              <a:t>illegal</a:t>
            </a:r>
          </a:p>
          <a:p>
            <a:r>
              <a:rPr lang="en-US" sz="2800">
                <a:solidFill>
                  <a:prstClr val="white"/>
                </a:solidFill>
              </a:rPr>
              <a:t>wetback</a:t>
            </a:r>
          </a:p>
          <a:p>
            <a:endParaRPr lang="en-US" sz="2800">
              <a:solidFill>
                <a:prstClr val="white"/>
              </a:solidFill>
            </a:endParaRPr>
          </a:p>
        </p:txBody>
      </p:sp>
      <p:pic>
        <p:nvPicPr>
          <p:cNvPr id="6" name="Picture 5"/>
          <p:cNvPicPr>
            <a:picLocks noChangeAspect="1"/>
          </p:cNvPicPr>
          <p:nvPr/>
        </p:nvPicPr>
        <p:blipFill>
          <a:blip r:embed="rId2"/>
          <a:stretch>
            <a:fillRect/>
          </a:stretch>
        </p:blipFill>
        <p:spPr>
          <a:xfrm>
            <a:off x="945320" y="541069"/>
            <a:ext cx="2298700" cy="3530600"/>
          </a:xfrm>
          <a:prstGeom prst="rect">
            <a:avLst/>
          </a:prstGeom>
        </p:spPr>
      </p:pic>
    </p:spTree>
    <p:extLst>
      <p:ext uri="{BB962C8B-B14F-4D97-AF65-F5344CB8AC3E}">
        <p14:creationId xmlns:p14="http://schemas.microsoft.com/office/powerpoint/2010/main" val="133993355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a:t>Geraldo No Last Name</a:t>
            </a:r>
          </a:p>
        </p:txBody>
      </p:sp>
      <p:sp>
        <p:nvSpPr>
          <p:cNvPr id="3" name="Content Placeholder 2"/>
          <p:cNvSpPr>
            <a:spLocks noGrp="1"/>
          </p:cNvSpPr>
          <p:nvPr>
            <p:ph idx="1"/>
          </p:nvPr>
        </p:nvSpPr>
        <p:spPr>
          <a:xfrm>
            <a:off x="3606395" y="1896540"/>
            <a:ext cx="5051473" cy="4642373"/>
          </a:xfrm>
        </p:spPr>
        <p:txBody>
          <a:bodyPr/>
          <a:lstStyle/>
          <a:p>
            <a:r>
              <a:rPr lang="en-US"/>
              <a:t>Students draw a body outline. </a:t>
            </a:r>
          </a:p>
          <a:p>
            <a:r>
              <a:rPr lang="en-US"/>
              <a:t>They read silently and add details to the body, connect actions to the correct part of the body labeling with words from text, etc. </a:t>
            </a:r>
          </a:p>
          <a:p>
            <a:r>
              <a:rPr lang="en-US"/>
              <a:t>Students listen as the text is read aloud and add if necessary. </a:t>
            </a:r>
          </a:p>
          <a:p>
            <a:r>
              <a:rPr lang="en-US"/>
              <a:t>Students pair and share images. </a:t>
            </a:r>
          </a:p>
          <a:p>
            <a:r>
              <a:rPr lang="en-US"/>
              <a:t>Process continues as students continue to add details. </a:t>
            </a:r>
          </a:p>
        </p:txBody>
      </p:sp>
      <p:sp>
        <p:nvSpPr>
          <p:cNvPr id="4" name="Footer Placeholder 3"/>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66</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6" name="Picture 5"/>
          <p:cNvPicPr>
            <a:picLocks noChangeAspect="1"/>
          </p:cNvPicPr>
          <p:nvPr/>
        </p:nvPicPr>
        <p:blipFill>
          <a:blip r:embed="rId2"/>
          <a:stretch>
            <a:fillRect/>
          </a:stretch>
        </p:blipFill>
        <p:spPr>
          <a:xfrm>
            <a:off x="395025" y="2594770"/>
            <a:ext cx="2857500" cy="2857500"/>
          </a:xfrm>
          <a:prstGeom prst="rect">
            <a:avLst/>
          </a:prstGeom>
        </p:spPr>
      </p:pic>
    </p:spTree>
    <p:extLst>
      <p:ext uri="{BB962C8B-B14F-4D97-AF65-F5344CB8AC3E}">
        <p14:creationId xmlns:p14="http://schemas.microsoft.com/office/powerpoint/2010/main" val="174970282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a:t>Geraldo No Last Name</a:t>
            </a:r>
          </a:p>
        </p:txBody>
      </p:sp>
      <p:sp>
        <p:nvSpPr>
          <p:cNvPr id="3" name="Content Placeholder 2"/>
          <p:cNvSpPr>
            <a:spLocks noGrp="1"/>
          </p:cNvSpPr>
          <p:nvPr>
            <p:ph idx="1"/>
          </p:nvPr>
        </p:nvSpPr>
        <p:spPr>
          <a:xfrm>
            <a:off x="3735184" y="2386148"/>
            <a:ext cx="5051473" cy="4642373"/>
          </a:xfrm>
        </p:spPr>
        <p:txBody>
          <a:bodyPr>
            <a:normAutofit/>
          </a:bodyPr>
          <a:lstStyle/>
          <a:p>
            <a:r>
              <a:rPr lang="en-US"/>
              <a:t>Students revisit their drawings and identify the themes that have been addressed in this chapter. </a:t>
            </a:r>
          </a:p>
          <a:p>
            <a:r>
              <a:rPr lang="en-US"/>
              <a:t>They give evidence from the text for their answers. </a:t>
            </a:r>
          </a:p>
          <a:p>
            <a:r>
              <a:rPr lang="en-US"/>
              <a:t>They work with a partner to create a list of words associated with the identified themes. </a:t>
            </a:r>
          </a:p>
          <a:p>
            <a:endParaRPr lang="en-US"/>
          </a:p>
        </p:txBody>
      </p:sp>
      <p:sp>
        <p:nvSpPr>
          <p:cNvPr id="4" name="Footer Placeholder 3"/>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67</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865" y="2196985"/>
            <a:ext cx="3375433" cy="3232809"/>
          </a:xfrm>
          <a:prstGeom prst="rect">
            <a:avLst/>
          </a:prstGeom>
        </p:spPr>
      </p:pic>
    </p:spTree>
    <p:extLst>
      <p:ext uri="{BB962C8B-B14F-4D97-AF65-F5344CB8AC3E}">
        <p14:creationId xmlns:p14="http://schemas.microsoft.com/office/powerpoint/2010/main" val="176186863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1" y="365126"/>
            <a:ext cx="7779626" cy="702385"/>
          </a:xfrm>
          <a:solidFill>
            <a:schemeClr val="accent1"/>
          </a:solidFill>
        </p:spPr>
        <p:txBody>
          <a:bodyPr>
            <a:normAutofit/>
          </a:bodyPr>
          <a:lstStyle/>
          <a:p>
            <a:pPr algn="ctr"/>
            <a:r>
              <a:rPr lang="en-US">
                <a:solidFill>
                  <a:schemeClr val="tx1"/>
                </a:solidFill>
              </a:rPr>
              <a:t>Geraldo No Last Name</a:t>
            </a:r>
          </a:p>
        </p:txBody>
      </p:sp>
      <p:sp>
        <p:nvSpPr>
          <p:cNvPr id="3" name="Content Placeholder 2"/>
          <p:cNvSpPr>
            <a:spLocks noGrp="1"/>
          </p:cNvSpPr>
          <p:nvPr>
            <p:ph idx="1"/>
          </p:nvPr>
        </p:nvSpPr>
        <p:spPr>
          <a:xfrm>
            <a:off x="3659198" y="1369018"/>
            <a:ext cx="5145719" cy="5309005"/>
          </a:xfrm>
        </p:spPr>
        <p:txBody>
          <a:bodyPr>
            <a:normAutofit lnSpcReduction="10000"/>
          </a:bodyPr>
          <a:lstStyle/>
          <a:p>
            <a:r>
              <a:rPr lang="en-US"/>
              <a:t>The teacher presents new terms– immigrant, migrant, refugee, illegal, wetback, emigrant. </a:t>
            </a:r>
          </a:p>
          <a:p>
            <a:r>
              <a:rPr lang="en-US"/>
              <a:t>Students are each given one of the words. </a:t>
            </a:r>
          </a:p>
          <a:p>
            <a:r>
              <a:rPr lang="en-US"/>
              <a:t>They group with other students with the same word and create “their” story which uses the new term and explains it from a personal point of view. </a:t>
            </a:r>
          </a:p>
          <a:p>
            <a:r>
              <a:rPr lang="en-US"/>
              <a:t>Students then regroup with one person from each group and share their different stories. </a:t>
            </a:r>
          </a:p>
          <a:p>
            <a:r>
              <a:rPr lang="en-US"/>
              <a:t>Students are challenged to find a real-life story about someone who shares their identity. </a:t>
            </a:r>
          </a:p>
        </p:txBody>
      </p:sp>
      <p:sp>
        <p:nvSpPr>
          <p:cNvPr id="4" name="Footer Placeholder 3"/>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68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6" name="Picture 5"/>
          <p:cNvPicPr>
            <a:picLocks noChangeAspect="1"/>
          </p:cNvPicPr>
          <p:nvPr/>
        </p:nvPicPr>
        <p:blipFill>
          <a:blip r:embed="rId2"/>
          <a:stretch>
            <a:fillRect/>
          </a:stretch>
        </p:blipFill>
        <p:spPr>
          <a:xfrm>
            <a:off x="486132" y="1579642"/>
            <a:ext cx="2562176" cy="1647113"/>
          </a:xfrm>
          <a:prstGeom prst="rect">
            <a:avLst/>
          </a:prstGeom>
        </p:spPr>
      </p:pic>
      <p:sp>
        <p:nvSpPr>
          <p:cNvPr id="9" name="Rectangle 8"/>
          <p:cNvSpPr/>
          <p:nvPr/>
        </p:nvSpPr>
        <p:spPr>
          <a:xfrm>
            <a:off x="796834" y="3377188"/>
            <a:ext cx="1959429" cy="2677656"/>
          </a:xfrm>
          <a:prstGeom prst="rect">
            <a:avLst/>
          </a:prstGeom>
        </p:spPr>
        <p:txBody>
          <a:bodyPr wrap="square">
            <a:spAutoFit/>
          </a:bodyPr>
          <a:lstStyle/>
          <a:p>
            <a:pPr algn="ctr"/>
            <a:r>
              <a:rPr lang="en-US" sz="2800">
                <a:solidFill>
                  <a:prstClr val="white"/>
                </a:solidFill>
              </a:rPr>
              <a:t>immigrant migrant</a:t>
            </a:r>
          </a:p>
          <a:p>
            <a:pPr algn="ctr"/>
            <a:r>
              <a:rPr lang="en-US" sz="2800">
                <a:solidFill>
                  <a:prstClr val="white"/>
                </a:solidFill>
              </a:rPr>
              <a:t>refugee</a:t>
            </a:r>
          </a:p>
          <a:p>
            <a:pPr algn="ctr"/>
            <a:r>
              <a:rPr lang="en-US" sz="2800">
                <a:solidFill>
                  <a:prstClr val="white"/>
                </a:solidFill>
              </a:rPr>
              <a:t>illegal</a:t>
            </a:r>
          </a:p>
          <a:p>
            <a:pPr algn="ctr"/>
            <a:r>
              <a:rPr lang="en-US" sz="2800">
                <a:solidFill>
                  <a:prstClr val="white"/>
                </a:solidFill>
              </a:rPr>
              <a:t>wetback</a:t>
            </a:r>
          </a:p>
          <a:p>
            <a:pPr algn="ctr"/>
            <a:r>
              <a:rPr lang="en-US" sz="2800">
                <a:solidFill>
                  <a:prstClr val="white"/>
                </a:solidFill>
              </a:rPr>
              <a:t>emigrant</a:t>
            </a:r>
          </a:p>
        </p:txBody>
      </p:sp>
    </p:spTree>
    <p:extLst>
      <p:ext uri="{BB962C8B-B14F-4D97-AF65-F5344CB8AC3E}">
        <p14:creationId xmlns:p14="http://schemas.microsoft.com/office/powerpoint/2010/main" val="7408954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ext Box 2"/>
          <p:cNvSpPr txBox="1">
            <a:spLocks noChangeArrowheads="1"/>
          </p:cNvSpPr>
          <p:nvPr/>
        </p:nvSpPr>
        <p:spPr bwMode="auto">
          <a:xfrm>
            <a:off x="746125" y="1127125"/>
            <a:ext cx="7559675" cy="4524315"/>
          </a:xfrm>
          <a:prstGeom prst="rect">
            <a:avLst/>
          </a:prstGeom>
          <a:noFill/>
          <a:ln w="9525">
            <a:noFill/>
            <a:miter lim="800000"/>
            <a:headEnd/>
            <a:tailEnd/>
          </a:ln>
        </p:spPr>
        <p:txBody>
          <a:bodyPr>
            <a:prstTxWarp prst="textNoShape">
              <a:avLst/>
            </a:prstTxWarp>
            <a:spAutoFit/>
          </a:bodyPr>
          <a:lstStyle/>
          <a:p>
            <a:pPr algn="ctr"/>
            <a:r>
              <a:rPr lang="en-US" sz="3200">
                <a:latin typeface="Corbel" charset="0"/>
                <a:ea typeface="Corbel" charset="0"/>
                <a:cs typeface="Corbel" charset="0"/>
              </a:rPr>
              <a:t>Meaning does not arrive because we have highlighted text or used sticky notes or answered the comprehension worksheet. </a:t>
            </a:r>
          </a:p>
          <a:p>
            <a:pPr algn="ctr"/>
            <a:endParaRPr lang="en-US" sz="3200">
              <a:latin typeface="Corbel" charset="0"/>
              <a:ea typeface="Corbel" charset="0"/>
              <a:cs typeface="Corbel" charset="0"/>
            </a:endParaRPr>
          </a:p>
          <a:p>
            <a:pPr algn="ctr"/>
            <a:r>
              <a:rPr lang="en-US" sz="3200">
                <a:latin typeface="Corbel" charset="0"/>
                <a:ea typeface="Corbel" charset="0"/>
                <a:cs typeface="Corbel" charset="0"/>
              </a:rPr>
              <a:t>Meaning arrives because we are purposefully engaged in thinking while we read. </a:t>
            </a:r>
          </a:p>
          <a:p>
            <a:pPr algn="ctr"/>
            <a:endParaRPr lang="en-US" sz="3200">
              <a:latin typeface="Corbel" charset="0"/>
              <a:ea typeface="Corbel" charset="0"/>
              <a:cs typeface="Corbel" charset="0"/>
            </a:endParaRPr>
          </a:p>
          <a:p>
            <a:pPr algn="r"/>
            <a:r>
              <a:rPr lang="en-US" sz="3200">
                <a:latin typeface="Corbel" charset="0"/>
                <a:ea typeface="Corbel" charset="0"/>
                <a:cs typeface="Corbel" charset="0"/>
              </a:rPr>
              <a:t>- Tovani</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69</a:t>
            </a:fld>
            <a:endParaRPr lang="en-US" dirty="0"/>
          </a:p>
        </p:txBody>
      </p:sp>
    </p:spTree>
    <p:extLst>
      <p:ext uri="{BB962C8B-B14F-4D97-AF65-F5344CB8AC3E}">
        <p14:creationId xmlns:p14="http://schemas.microsoft.com/office/powerpoint/2010/main" val="15979025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66270"/>
            <a:ext cx="7886700" cy="948919"/>
          </a:xfrm>
          <a:solidFill>
            <a:schemeClr val="accent1"/>
          </a:solidFill>
        </p:spPr>
        <p:txBody>
          <a:bodyPr>
            <a:normAutofit/>
          </a:bodyPr>
          <a:lstStyle/>
          <a:p>
            <a:pPr algn="ctr"/>
            <a:r>
              <a:rPr lang="en-US" sz="4000" dirty="0" smtClean="0">
                <a:solidFill>
                  <a:schemeClr val="tx1"/>
                </a:solidFill>
              </a:rPr>
              <a:t>Comprehensible? Meaning bearing?</a:t>
            </a:r>
            <a:endParaRPr lang="en-US" sz="4000" dirty="0">
              <a:solidFill>
                <a:schemeClr val="tx1"/>
              </a:solidFill>
            </a:endParaRPr>
          </a:p>
        </p:txBody>
      </p:sp>
      <p:sp>
        <p:nvSpPr>
          <p:cNvPr id="3" name="Content Placeholder 2"/>
          <p:cNvSpPr>
            <a:spLocks noGrp="1"/>
          </p:cNvSpPr>
          <p:nvPr>
            <p:ph idx="1"/>
          </p:nvPr>
        </p:nvSpPr>
        <p:spPr>
          <a:xfrm>
            <a:off x="444843" y="1581670"/>
            <a:ext cx="8368143" cy="5184938"/>
          </a:xfrm>
        </p:spPr>
        <p:txBody>
          <a:bodyPr>
            <a:normAutofit/>
          </a:bodyPr>
          <a:lstStyle/>
          <a:p>
            <a:pPr marL="0" indent="0" algn="ctr">
              <a:buNone/>
            </a:pPr>
            <a:r>
              <a:rPr lang="en-US" b="1" dirty="0">
                <a:solidFill>
                  <a:schemeClr val="accent6"/>
                </a:solidFill>
              </a:rPr>
              <a:t>Australia vs. </a:t>
            </a:r>
            <a:r>
              <a:rPr lang="en-US" b="1" dirty="0" smtClean="0">
                <a:solidFill>
                  <a:schemeClr val="accent6"/>
                </a:solidFill>
              </a:rPr>
              <a:t>England</a:t>
            </a:r>
          </a:p>
          <a:p>
            <a:pPr marL="0" indent="0">
              <a:buNone/>
            </a:pPr>
            <a:r>
              <a:rPr lang="en-US" dirty="0" smtClean="0"/>
              <a:t>A </a:t>
            </a:r>
            <a:r>
              <a:rPr lang="en-US" dirty="0"/>
              <a:t>hair raising century by Australian opener Greene Wood on Friday set England back on its heels in the third test at the Melbourne Cricket Ground. Unfortunately, living dangerously eventually cost the Australians the match. Wood was caught out of his crease on the first over after lunch. Within 10 more overs, the Australians were dismissed. Four were dismissed by dangerous running between creases. Two were dismissed when the English bowlers lifted the balls from the batsmen’s wickets. The three remaining batsmen were caught by English fieldsmen. One was caught as he tried for a six. When the innings were complete, the Australians had fallen short of the runs scored by the English. </a:t>
            </a:r>
          </a:p>
          <a:p>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7</a:t>
            </a:fld>
            <a:endParaRPr lang="en-US" dirty="0"/>
          </a:p>
        </p:txBody>
      </p:sp>
      <p:sp>
        <p:nvSpPr>
          <p:cNvPr id="6" name="TextBox 5"/>
          <p:cNvSpPr txBox="1"/>
          <p:nvPr/>
        </p:nvSpPr>
        <p:spPr>
          <a:xfrm>
            <a:off x="4102914" y="5789604"/>
            <a:ext cx="4710072" cy="954107"/>
          </a:xfrm>
          <a:prstGeom prst="rect">
            <a:avLst/>
          </a:prstGeom>
          <a:noFill/>
        </p:spPr>
        <p:txBody>
          <a:bodyPr wrap="none" rtlCol="0">
            <a:spAutoFit/>
          </a:bodyPr>
          <a:lstStyle/>
          <a:p>
            <a:pPr algn="r"/>
            <a:r>
              <a:rPr lang="en-US" sz="1400" dirty="0"/>
              <a:t>Intercultural Development Research Association </a:t>
            </a:r>
          </a:p>
          <a:p>
            <a:pPr algn="r"/>
            <a:r>
              <a:rPr lang="en-US" sz="1400" dirty="0"/>
              <a:t>Desegregation Assistance Center-South Central Collaborative</a:t>
            </a:r>
          </a:p>
          <a:p>
            <a:pPr algn="r"/>
            <a:r>
              <a:rPr lang="en-US" sz="1400" dirty="0"/>
              <a:t>Teaching Content: ESL Strategies for Classroom Teachers</a:t>
            </a:r>
          </a:p>
          <a:p>
            <a:pPr algn="r"/>
            <a:endParaRPr lang="en-US" sz="1400" dirty="0"/>
          </a:p>
        </p:txBody>
      </p:sp>
    </p:spTree>
    <p:extLst>
      <p:ext uri="{BB962C8B-B14F-4D97-AF65-F5344CB8AC3E}">
        <p14:creationId xmlns:p14="http://schemas.microsoft.com/office/powerpoint/2010/main" val="83106813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6755" y="365125"/>
            <a:ext cx="9773721" cy="1325563"/>
          </a:xfrm>
          <a:prstGeom prst="rect">
            <a:avLst/>
          </a:prstGeom>
          <a:solidFill>
            <a:srgbClr val="49B2C2"/>
          </a:solidFill>
        </p:spPr>
        <p:txBody>
          <a:bodyPr wrap="square" rtlCol="0">
            <a:spAutoFit/>
          </a:bodyPr>
          <a:lstStyle/>
          <a:p>
            <a:endParaRPr lang="en-US" sz="135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9991" y="2259876"/>
            <a:ext cx="4784018" cy="3154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pPr algn="ctr"/>
            <a:r>
              <a:rPr lang="en-US" smtClean="0">
                <a:latin typeface="Century Gothic" charset="0"/>
                <a:ea typeface="Century Gothic" charset="0"/>
                <a:cs typeface="Century Gothic" charset="0"/>
              </a:rPr>
              <a:t>QUESTIONS</a:t>
            </a:r>
            <a:endParaRPr lang="en-US">
              <a:latin typeface="Century Gothic" charset="0"/>
              <a:ea typeface="Century Gothic" charset="0"/>
              <a:cs typeface="Century Gothic" charset="0"/>
            </a:endParaRP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70</a:t>
            </a:fld>
            <a:endParaRPr lang="en-US" dirty="0"/>
          </a:p>
        </p:txBody>
      </p:sp>
    </p:spTree>
    <p:extLst>
      <p:ext uri="{BB962C8B-B14F-4D97-AF65-F5344CB8AC3E}">
        <p14:creationId xmlns:p14="http://schemas.microsoft.com/office/powerpoint/2010/main" val="195185137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HandsEarth.jpg"/>
          <p:cNvPicPr>
            <a:picLocks noGrp="1"/>
          </p:cNvPicPr>
          <p:nvPr>
            <p:ph idx="1"/>
          </p:nvPr>
        </p:nvPicPr>
        <p:blipFill>
          <a:blip r:embed="rId3"/>
          <a:stretch>
            <a:fillRect/>
          </a:stretch>
        </p:blipFill>
        <p:spPr>
          <a:xfrm>
            <a:off x="0" y="0"/>
            <a:ext cx="9144000" cy="6858000"/>
          </a:xfrm>
          <a:prstGeom prst="rect">
            <a:avLst/>
          </a:prstGeom>
        </p:spPr>
      </p:pic>
      <p:sp>
        <p:nvSpPr>
          <p:cNvPr id="7" name="TextBox 6"/>
          <p:cNvSpPr txBox="1"/>
          <p:nvPr/>
        </p:nvSpPr>
        <p:spPr>
          <a:xfrm>
            <a:off x="1853598" y="5903893"/>
            <a:ext cx="5436804" cy="954107"/>
          </a:xfrm>
          <a:prstGeom prst="rect">
            <a:avLst/>
          </a:prstGeom>
          <a:ln>
            <a:noFill/>
          </a:ln>
        </p:spPr>
        <p:style>
          <a:lnRef idx="1">
            <a:schemeClr val="dk1"/>
          </a:lnRef>
          <a:fillRef idx="3">
            <a:schemeClr val="dk1"/>
          </a:fillRef>
          <a:effectRef idx="2">
            <a:schemeClr val="dk1"/>
          </a:effectRef>
          <a:fontRef idx="minor">
            <a:schemeClr val="lt1"/>
          </a:fontRef>
        </p:style>
        <p:txBody>
          <a:bodyPr wrap="square" rtlCol="0">
            <a:spAutoFit/>
          </a:bodyPr>
          <a:lstStyle/>
          <a:p>
            <a:pPr algn="ctr"/>
            <a:r>
              <a:rPr lang="en-US" sz="2800"/>
              <a:t>l</a:t>
            </a:r>
            <a:r>
              <a:rPr lang="en-US" sz="2800" smtClean="0"/>
              <a:t>terrillwoodward.wikispaces.com</a:t>
            </a:r>
          </a:p>
          <a:p>
            <a:pPr algn="ctr"/>
            <a:r>
              <a:rPr lang="en-US" sz="2800"/>
              <a:t>lterrill@gmail.com</a:t>
            </a:r>
            <a:endParaRPr lang="en-US" sz="2800" dirty="0"/>
          </a:p>
        </p:txBody>
      </p:sp>
      <p:sp>
        <p:nvSpPr>
          <p:cNvPr id="4" name="TextBox 3"/>
          <p:cNvSpPr txBox="1"/>
          <p:nvPr/>
        </p:nvSpPr>
        <p:spPr>
          <a:xfrm>
            <a:off x="292100" y="355600"/>
            <a:ext cx="2120900" cy="52322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en-US" sz="2800" i="1"/>
              <a:t>Thank you</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71</a:t>
            </a:fld>
            <a:endParaRPr lang="en-US" dirty="0"/>
          </a:p>
        </p:txBody>
      </p:sp>
    </p:spTree>
    <p:extLst>
      <p:ext uri="{BB962C8B-B14F-4D97-AF65-F5344CB8AC3E}">
        <p14:creationId xmlns:p14="http://schemas.microsoft.com/office/powerpoint/2010/main" val="20729087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28650" y="365126"/>
            <a:ext cx="7886700" cy="970379"/>
          </a:xfrm>
          <a:solidFill>
            <a:schemeClr val="accent1"/>
          </a:solidFill>
        </p:spPr>
        <p:txBody>
          <a:bodyPr>
            <a:noAutofit/>
          </a:bodyPr>
          <a:lstStyle/>
          <a:p>
            <a:pPr algn="ctr"/>
            <a:r>
              <a:rPr lang="en-US" sz="4000" dirty="0">
                <a:solidFill>
                  <a:schemeClr val="tx1"/>
                </a:solidFill>
              </a:rPr>
              <a:t>Comprehensible? Meaning </a:t>
            </a:r>
            <a:r>
              <a:rPr lang="en-US" sz="4000" dirty="0" smtClean="0">
                <a:solidFill>
                  <a:schemeClr val="tx1"/>
                </a:solidFill>
              </a:rPr>
              <a:t>bearing? </a:t>
            </a:r>
            <a:endParaRPr lang="en-US" sz="4000" dirty="0">
              <a:solidFill>
                <a:schemeClr val="tx1"/>
              </a:solidFill>
            </a:endParaRPr>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21950" y="2006387"/>
            <a:ext cx="3768725" cy="4170577"/>
          </a:xfrm>
        </p:spPr>
      </p:pic>
      <p:sp>
        <p:nvSpPr>
          <p:cNvPr id="11" name="Content Placeholder 10"/>
          <p:cNvSpPr>
            <a:spLocks noGrp="1"/>
          </p:cNvSpPr>
          <p:nvPr>
            <p:ph sz="half" idx="2"/>
          </p:nvPr>
        </p:nvSpPr>
        <p:spPr>
          <a:xfrm>
            <a:off x="4287795" y="1690689"/>
            <a:ext cx="4609070" cy="4486275"/>
          </a:xfrm>
        </p:spPr>
        <p:txBody>
          <a:bodyPr>
            <a:noAutofit/>
          </a:bodyPr>
          <a:lstStyle/>
          <a:p>
            <a:pPr marL="0" indent="0">
              <a:buNone/>
            </a:pPr>
            <a:r>
              <a:rPr lang="en-US" sz="2000" b="1" dirty="0">
                <a:solidFill>
                  <a:schemeClr val="accent6"/>
                </a:solidFill>
              </a:rPr>
              <a:t>Les Fleuves et les Montagnes de </a:t>
            </a:r>
            <a:r>
              <a:rPr lang="en-US" sz="2000" b="1" dirty="0" smtClean="0">
                <a:solidFill>
                  <a:schemeClr val="accent6"/>
                </a:solidFill>
              </a:rPr>
              <a:t>France</a:t>
            </a:r>
          </a:p>
          <a:p>
            <a:pPr marL="0" indent="0">
              <a:buNone/>
            </a:pPr>
            <a:r>
              <a:rPr lang="en-US" sz="2000" dirty="0" smtClean="0"/>
              <a:t>Les </a:t>
            </a:r>
            <a:r>
              <a:rPr lang="en-US" sz="2000" dirty="0"/>
              <a:t>montagnes les plus importantes de France sont les Alpes.  Le sommet le plus haut de France se trouve dans les Alpes et s’appelle le Mont Blanc. Les Alpes séparent la France de l’Italie et la Suisse. </a:t>
            </a:r>
          </a:p>
          <a:p>
            <a:pPr marL="0" indent="0">
              <a:buNone/>
            </a:pPr>
            <a:r>
              <a:rPr lang="en-US" sz="2000" dirty="0" smtClean="0"/>
              <a:t>Un </a:t>
            </a:r>
            <a:r>
              <a:rPr lang="en-US" sz="2000" dirty="0"/>
              <a:t>peu au nord des Alpes il y a deux chaînes de montagnes qui s’appellent le Jura et les Vosges. Au centre de la France se trouve le Massif Central.  Les Pyrénées sont une chaîne de montagnes très pittoresques qui séparent la France de l’Espagne. </a:t>
            </a:r>
          </a:p>
          <a:p>
            <a:pPr marL="0" indent="0">
              <a:buNone/>
            </a:pPr>
            <a:r>
              <a:rPr lang="en-US" sz="2000" dirty="0" smtClean="0"/>
              <a:t>Les </a:t>
            </a:r>
            <a:r>
              <a:rPr lang="en-US" sz="2000" dirty="0"/>
              <a:t>fleuves principaux de la France sont: la Loire, la Seine, le Rhin, le Rhône et la Garonne. </a:t>
            </a:r>
          </a:p>
          <a:p>
            <a:endParaRPr lang="en-US" sz="2000"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8</a:t>
            </a:fld>
            <a:endParaRPr lang="en-US" dirty="0"/>
          </a:p>
        </p:txBody>
      </p:sp>
    </p:spTree>
    <p:extLst>
      <p:ext uri="{BB962C8B-B14F-4D97-AF65-F5344CB8AC3E}">
        <p14:creationId xmlns:p14="http://schemas.microsoft.com/office/powerpoint/2010/main" val="14361933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03" name="Picture 3" descr="rugby"/>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228600" y="1143000"/>
            <a:ext cx="4213225" cy="5486400"/>
          </a:xfrm>
        </p:spPr>
      </p:pic>
      <p:pic>
        <p:nvPicPr>
          <p:cNvPr id="563204" name="Picture 4" descr="French tes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6625" y="1143000"/>
            <a:ext cx="3908425"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2" name="Text Box 6"/>
          <p:cNvSpPr txBox="1">
            <a:spLocks noChangeArrowheads="1"/>
          </p:cNvSpPr>
          <p:nvPr/>
        </p:nvSpPr>
        <p:spPr bwMode="auto">
          <a:xfrm>
            <a:off x="1070811" y="192506"/>
            <a:ext cx="7069889" cy="584775"/>
          </a:xfrm>
          <a:prstGeom prst="rect">
            <a:avLst/>
          </a:prstGeom>
          <a:solidFill>
            <a:schemeClr val="accent1"/>
          </a:solidFill>
          <a:ln>
            <a:noFill/>
          </a:ln>
          <a:extLst/>
        </p:spPr>
        <p:txBody>
          <a:bodyPr wrap="squar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en-US" sz="3200" dirty="0">
                <a:latin typeface="+mn-lt"/>
              </a:rPr>
              <a:t>Comprehensible? Meaning Bearing?</a:t>
            </a:r>
          </a:p>
        </p:txBody>
      </p:sp>
      <p:sp>
        <p:nvSpPr>
          <p:cNvPr id="2" name="Footer Placeholder 1"/>
          <p:cNvSpPr>
            <a:spLocks noGrp="1"/>
          </p:cNvSpPr>
          <p:nvPr>
            <p:ph type="ftr" sz="quarter" idx="11"/>
          </p:nvPr>
        </p:nvSpPr>
        <p:spPr/>
        <p:txBody>
          <a:bodyPr/>
          <a:lstStyle/>
          <a:p>
            <a:pPr>
              <a:defRPr/>
            </a:pPr>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425C6BBA-C3D8-B245-9D0E-B45A5303EB84}" type="slidenum">
              <a:rPr lang="en-US" altLang="en-US" smtClean="0"/>
              <a:pPr/>
              <a:t>9</a:t>
            </a:fld>
            <a:endParaRPr lang="en-US" altLang="en-US" dirty="0"/>
          </a:p>
        </p:txBody>
      </p:sp>
    </p:spTree>
    <p:extLst>
      <p:ext uri="{BB962C8B-B14F-4D97-AF65-F5344CB8AC3E}">
        <p14:creationId xmlns:p14="http://schemas.microsoft.com/office/powerpoint/2010/main" val="3855083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6320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632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 Id="rId2" Type="http://schemas.openxmlformats.org/officeDocument/2006/relationships/image" Target="../media/image3.jpeg"/></Relationships>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Media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
      <a:majorFont>
        <a:latin typeface="Calibri"/>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mbria"/>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4.xml><?xml version="1.0" encoding="utf-8"?>
<a:theme xmlns:a="http://schemas.openxmlformats.org/drawingml/2006/main" name="2_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5.xml><?xml version="1.0" encoding="utf-8"?>
<a:theme xmlns:a="http://schemas.openxmlformats.org/drawingml/2006/main" name="3_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Depth</Template>
  <TotalTime>12857</TotalTime>
  <Words>3513</Words>
  <Application>Microsoft Macintosh PowerPoint</Application>
  <PresentationFormat>On-screen Show (4:3)</PresentationFormat>
  <Paragraphs>673</Paragraphs>
  <Slides>71</Slides>
  <Notes>33</Notes>
  <HiddenSlides>0</HiddenSlides>
  <MMClips>0</MMClips>
  <ScaleCrop>false</ScaleCrop>
  <HeadingPairs>
    <vt:vector size="6" baseType="variant">
      <vt:variant>
        <vt:lpstr>Fonts Used</vt:lpstr>
      </vt:variant>
      <vt:variant>
        <vt:i4>14</vt:i4>
      </vt:variant>
      <vt:variant>
        <vt:lpstr>Theme</vt:lpstr>
      </vt:variant>
      <vt:variant>
        <vt:i4>5</vt:i4>
      </vt:variant>
      <vt:variant>
        <vt:lpstr>Slide Titles</vt:lpstr>
      </vt:variant>
      <vt:variant>
        <vt:i4>71</vt:i4>
      </vt:variant>
    </vt:vector>
  </HeadingPairs>
  <TitlesOfParts>
    <vt:vector size="90" baseType="lpstr">
      <vt:lpstr>Calibri</vt:lpstr>
      <vt:lpstr>Cambria</vt:lpstr>
      <vt:lpstr>Century Gothic</vt:lpstr>
      <vt:lpstr>Chalkduster</vt:lpstr>
      <vt:lpstr>Corbel</vt:lpstr>
      <vt:lpstr>Courier New</vt:lpstr>
      <vt:lpstr>Helvetica</vt:lpstr>
      <vt:lpstr>Helvetica Neue</vt:lpstr>
      <vt:lpstr>HGｺﾞｼｯｸM</vt:lpstr>
      <vt:lpstr>ＭＳ Ｐゴシック</vt:lpstr>
      <vt:lpstr>Palatino</vt:lpstr>
      <vt:lpstr>Wingdings</vt:lpstr>
      <vt:lpstr>Wingdings 2</vt:lpstr>
      <vt:lpstr>Arial</vt:lpstr>
      <vt:lpstr>Depth</vt:lpstr>
      <vt:lpstr>Median</vt:lpstr>
      <vt:lpstr>1_Depth</vt:lpstr>
      <vt:lpstr>2_Depth</vt:lpstr>
      <vt:lpstr>3_Depth</vt:lpstr>
      <vt:lpstr>Reading in the Content  Areas</vt:lpstr>
      <vt:lpstr>lterrillwoodward.wikispaces.com</vt:lpstr>
      <vt:lpstr>SESSION LEARNING TARGETS</vt:lpstr>
      <vt:lpstr>PowerPoint Presentation</vt:lpstr>
      <vt:lpstr>PowerPoint Presentation</vt:lpstr>
      <vt:lpstr>Time for a Test  in English or in French? </vt:lpstr>
      <vt:lpstr>Comprehensible? Meaning bearing?</vt:lpstr>
      <vt:lpstr>Comprehensible? Meaning bearing? </vt:lpstr>
      <vt:lpstr>PowerPoint Presentation</vt:lpstr>
      <vt:lpstr>Jean and Andre</vt:lpstr>
      <vt:lpstr>Read Alouds </vt:lpstr>
      <vt:lpstr>PowerPoint Presentation</vt:lpstr>
      <vt:lpstr>PowerPoint Presentation</vt:lpstr>
      <vt:lpstr>PowerPoint Presentation</vt:lpstr>
      <vt:lpstr>PowerPoint Presentation</vt:lpstr>
      <vt:lpstr>Traditional Format</vt:lpstr>
      <vt:lpstr>The Blurvle Ceremony</vt:lpstr>
      <vt:lpstr>Strategic Format</vt:lpstr>
      <vt:lpstr>PowerPoint Presentation</vt:lpstr>
      <vt:lpstr>Strategic Format</vt:lpstr>
      <vt:lpstr>PowerPoint Presentation</vt:lpstr>
      <vt:lpstr>Fiction/Literary</vt:lpstr>
      <vt:lpstr>Nonfiction/Informational Text</vt:lpstr>
      <vt:lpstr>What is your instructional purpose?</vt:lpstr>
      <vt:lpstr>PowerPoint Presentation</vt:lpstr>
      <vt:lpstr>What is your instructional purpose?</vt:lpstr>
      <vt:lpstr>Focus – Elevating the Essentials Mike Schmoker</vt:lpstr>
      <vt:lpstr>PowerPoint Presentation</vt:lpstr>
      <vt:lpstr>PowerPoint Presentation</vt:lpstr>
      <vt:lpstr>PowerPoint Presentation</vt:lpstr>
      <vt:lpstr>The Great Garbage Patch  https://www.youtube.com/watch?v=1qT-rOXB6NI</vt:lpstr>
      <vt:lpstr>PowerPoint Presentation</vt:lpstr>
      <vt:lpstr>More than 8 million tons of plastic are dumped in our oceans every year. https://www.plasticoceans.org/the-facts/</vt:lpstr>
      <vt:lpstr>Getting the most out of a text</vt:lpstr>
      <vt:lpstr>PowerPoint Presentation</vt:lpstr>
      <vt:lpstr>EXTERNAL TEXT FEATURES</vt:lpstr>
      <vt:lpstr>What words would you teach?</vt:lpstr>
      <vt:lpstr>Using Context Clues to Derive Meaning</vt:lpstr>
      <vt:lpstr>Vocabulary Diagram</vt:lpstr>
      <vt:lpstr>With Academic Language</vt:lpstr>
      <vt:lpstr>PowerPoint Presentation</vt:lpstr>
      <vt:lpstr>Transformation - Conversely, lack of access to energy supplies and transformation systems is a constraint to human and economic development. </vt:lpstr>
      <vt:lpstr>Create Thematic Word Walls</vt:lpstr>
      <vt:lpstr>PowerPoint Presentation</vt:lpstr>
      <vt:lpstr>Before/During/After</vt:lpstr>
      <vt:lpstr>Before Reading Strategies</vt:lpstr>
      <vt:lpstr>When Reading is Hard: Why Students Need Strategy Instruction</vt:lpstr>
      <vt:lpstr>Closing in on Close Reading  Nancy Boyles </vt:lpstr>
      <vt:lpstr>PowerPoint Presentation</vt:lpstr>
      <vt:lpstr>During Reading Strategies</vt:lpstr>
      <vt:lpstr>When Reading is Hard: Why Students Need Strategy Instruction</vt:lpstr>
      <vt:lpstr>Story Map</vt:lpstr>
      <vt:lpstr>Character Trait Map</vt:lpstr>
      <vt:lpstr>After Reading Strategies</vt:lpstr>
      <vt:lpstr>PowerPoint Presentation</vt:lpstr>
      <vt:lpstr>PowerPoint Presentation</vt:lpstr>
      <vt:lpstr>Read-Cover-Remember-Retell</vt:lpstr>
      <vt:lpstr>PowerPoint Presentation</vt:lpstr>
      <vt:lpstr>Retelling</vt:lpstr>
      <vt:lpstr>Magnet Summaries</vt:lpstr>
      <vt:lpstr>Cognitive Strategies Sentence Starters</vt:lpstr>
      <vt:lpstr>Gist – 5 Ws and 1 H</vt:lpstr>
      <vt:lpstr>19 year old girl can't prove her American citizenship  https://www.youtube.com/watch?v=CPtpKNyaO0U</vt:lpstr>
      <vt:lpstr>PowerPoint Presentation</vt:lpstr>
      <vt:lpstr>Geraldo No Last Name</vt:lpstr>
      <vt:lpstr>Geraldo No Last Name</vt:lpstr>
      <vt:lpstr>Geraldo No Last Name</vt:lpstr>
      <vt:lpstr>Geraldo No Last Name</vt:lpstr>
      <vt:lpstr>PowerPoint Presentation</vt:lpstr>
      <vt:lpstr>QUESTIONS</vt:lpstr>
      <vt:lpstr>PowerPoint Presentation</vt:lpstr>
    </vt:vector>
  </TitlesOfParts>
  <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Maintaining Target Language and Developing Interpersonal Communication  </dc:title>
  <dc:creator>Microsoft Office User</dc:creator>
  <cp:lastModifiedBy>Laura</cp:lastModifiedBy>
  <cp:revision>410</cp:revision>
  <cp:lastPrinted>2018-02-12T21:40:51Z</cp:lastPrinted>
  <dcterms:created xsi:type="dcterms:W3CDTF">2016-01-24T15:16:01Z</dcterms:created>
  <dcterms:modified xsi:type="dcterms:W3CDTF">2018-02-13T23:04:55Z</dcterms:modified>
</cp:coreProperties>
</file>